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handoutMasterIdLst>
    <p:handoutMasterId r:id="rId29"/>
  </p:handoutMasterIdLst>
  <p:sldIdLst>
    <p:sldId id="256" r:id="rId2"/>
    <p:sldId id="257" r:id="rId3"/>
    <p:sldId id="383" r:id="rId4"/>
    <p:sldId id="361" r:id="rId5"/>
    <p:sldId id="362" r:id="rId6"/>
    <p:sldId id="363" r:id="rId7"/>
    <p:sldId id="364" r:id="rId8"/>
    <p:sldId id="365" r:id="rId9"/>
    <p:sldId id="384" r:id="rId10"/>
    <p:sldId id="367" r:id="rId11"/>
    <p:sldId id="380" r:id="rId12"/>
    <p:sldId id="368" r:id="rId13"/>
    <p:sldId id="277" r:id="rId14"/>
    <p:sldId id="369" r:id="rId15"/>
    <p:sldId id="370" r:id="rId16"/>
    <p:sldId id="371" r:id="rId17"/>
    <p:sldId id="372" r:id="rId18"/>
    <p:sldId id="373" r:id="rId19"/>
    <p:sldId id="374" r:id="rId20"/>
    <p:sldId id="375" r:id="rId21"/>
    <p:sldId id="381" r:id="rId22"/>
    <p:sldId id="376" r:id="rId23"/>
    <p:sldId id="377" r:id="rId24"/>
    <p:sldId id="378" r:id="rId25"/>
    <p:sldId id="379" r:id="rId26"/>
    <p:sldId id="302" r:id="rId27"/>
    <p:sldId id="382" r:id="rId28"/>
  </p:sldIdLst>
  <p:sldSz cx="9144000" cy="6858000" type="screen4x3"/>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4665" autoAdjust="0"/>
  </p:normalViewPr>
  <p:slideViewPr>
    <p:cSldViewPr snapToGrid="0">
      <p:cViewPr varScale="1">
        <p:scale>
          <a:sx n="109" d="100"/>
          <a:sy n="109" d="100"/>
        </p:scale>
        <p:origin x="1710" y="10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sz="quarter" idx="1"/>
          </p:nvPr>
        </p:nvSpPr>
        <p:spPr>
          <a:xfrm>
            <a:off x="3850443" y="0"/>
            <a:ext cx="2945659" cy="495427"/>
          </a:xfrm>
          <a:prstGeom prst="rect">
            <a:avLst/>
          </a:prstGeom>
        </p:spPr>
        <p:txBody>
          <a:bodyPr vert="horz" lIns="91440" tIns="45720" rIns="91440" bIns="45720" rtlCol="0"/>
          <a:lstStyle>
            <a:lvl1pPr algn="r">
              <a:defRPr sz="1200"/>
            </a:lvl1pPr>
          </a:lstStyle>
          <a:p>
            <a:fld id="{1B9D9372-0963-4095-955C-BD9C8FD305A8}" type="datetimeFigureOut">
              <a:rPr lang="zh-HK" altLang="en-US" smtClean="0"/>
              <a:t>19/10/2022</a:t>
            </a:fld>
            <a:endParaRPr lang="zh-HK" altLang="en-US"/>
          </a:p>
        </p:txBody>
      </p:sp>
      <p:sp>
        <p:nvSpPr>
          <p:cNvPr id="4" name="頁尾版面配置區 3"/>
          <p:cNvSpPr>
            <a:spLocks noGrp="1"/>
          </p:cNvSpPr>
          <p:nvPr>
            <p:ph type="ftr" sz="quarter" idx="2"/>
          </p:nvPr>
        </p:nvSpPr>
        <p:spPr>
          <a:xfrm>
            <a:off x="0" y="9378824"/>
            <a:ext cx="2945659" cy="495426"/>
          </a:xfrm>
          <a:prstGeom prst="rect">
            <a:avLst/>
          </a:prstGeom>
        </p:spPr>
        <p:txBody>
          <a:bodyPr vert="horz" lIns="91440" tIns="45720" rIns="91440" bIns="45720" rtlCol="0" anchor="b"/>
          <a:lstStyle>
            <a:lvl1pPr algn="l">
              <a:defRPr sz="1200"/>
            </a:lvl1pPr>
          </a:lstStyle>
          <a:p>
            <a:endParaRPr lang="zh-HK" altLang="en-US"/>
          </a:p>
        </p:txBody>
      </p:sp>
      <p:sp>
        <p:nvSpPr>
          <p:cNvPr id="5" name="投影片編號版面配置區 4"/>
          <p:cNvSpPr>
            <a:spLocks noGrp="1"/>
          </p:cNvSpPr>
          <p:nvPr>
            <p:ph type="sldNum" sz="quarter" idx="3"/>
          </p:nvPr>
        </p:nvSpPr>
        <p:spPr>
          <a:xfrm>
            <a:off x="3850443" y="9378824"/>
            <a:ext cx="2945659" cy="495426"/>
          </a:xfrm>
          <a:prstGeom prst="rect">
            <a:avLst/>
          </a:prstGeom>
        </p:spPr>
        <p:txBody>
          <a:bodyPr vert="horz" lIns="91440" tIns="45720" rIns="91440" bIns="45720" rtlCol="0" anchor="b"/>
          <a:lstStyle>
            <a:lvl1pPr algn="r">
              <a:defRPr sz="1200"/>
            </a:lvl1pPr>
          </a:lstStyle>
          <a:p>
            <a:fld id="{4E54B8FF-925C-473C-ACB0-EEF233840661}" type="slidenum">
              <a:rPr lang="zh-HK" altLang="en-US" smtClean="0"/>
              <a:t>‹#›</a:t>
            </a:fld>
            <a:endParaRPr lang="zh-HK" altLang="en-US"/>
          </a:p>
        </p:txBody>
      </p:sp>
    </p:spTree>
    <p:extLst>
      <p:ext uri="{BB962C8B-B14F-4D97-AF65-F5344CB8AC3E}">
        <p14:creationId xmlns:p14="http://schemas.microsoft.com/office/powerpoint/2010/main" val="183571809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zh-TW" altLang="en-US"/>
              <a:t>按一下以編輯母片標題樣式</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597F86A4-D457-4702-A0B8-07B797F152CA}" type="datetimeFigureOut">
              <a:rPr lang="en-HK" smtClean="0"/>
              <a:t>19/10/2022</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652748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597F86A4-D457-4702-A0B8-07B797F152CA}" type="datetimeFigureOut">
              <a:rPr lang="en-HK" smtClean="0"/>
              <a:t>19/10/2022</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211084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597F86A4-D457-4702-A0B8-07B797F152CA}" type="datetimeFigureOut">
              <a:rPr lang="en-HK" smtClean="0"/>
              <a:t>19/10/2022</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130753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597F86A4-D457-4702-A0B8-07B797F152CA}" type="datetimeFigureOut">
              <a:rPr lang="en-HK" smtClean="0"/>
              <a:t>19/10/2022</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19263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597F86A4-D457-4702-A0B8-07B797F152CA}" type="datetimeFigureOut">
              <a:rPr lang="en-HK" smtClean="0"/>
              <a:t>19/10/2022</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646761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zh-TW" altLang="en-US"/>
              <a:t>按一下以編輯母片標題樣式</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3" name="Date Placeholder 2"/>
          <p:cNvSpPr>
            <a:spLocks noGrp="1"/>
          </p:cNvSpPr>
          <p:nvPr>
            <p:ph type="dt" sz="half" idx="10"/>
          </p:nvPr>
        </p:nvSpPr>
        <p:spPr/>
        <p:txBody>
          <a:bodyPr/>
          <a:lstStyle/>
          <a:p>
            <a:fld id="{597F86A4-D457-4702-A0B8-07B797F152CA}" type="datetimeFigureOut">
              <a:rPr lang="en-HK" smtClean="0"/>
              <a:t>19/10/2022</a:t>
            </a:fld>
            <a:endParaRPr lang="en-HK"/>
          </a:p>
        </p:txBody>
      </p:sp>
      <p:sp>
        <p:nvSpPr>
          <p:cNvPr id="4" name="Footer Placeholder 3"/>
          <p:cNvSpPr>
            <a:spLocks noGrp="1"/>
          </p:cNvSpPr>
          <p:nvPr>
            <p:ph type="ftr" sz="quarter" idx="11"/>
          </p:nvPr>
        </p:nvSpPr>
        <p:spPr/>
        <p:txBody>
          <a:bodyPr/>
          <a:lstStyle/>
          <a:p>
            <a:endParaRPr lang="en-HK"/>
          </a:p>
        </p:txBody>
      </p:sp>
      <p:sp>
        <p:nvSpPr>
          <p:cNvPr id="5" name="Slide Number Placeholder 4"/>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3335403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zh-TW" altLang="en-US"/>
              <a:t>按一下以編輯母片標題樣式</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3" name="Date Placeholder 2"/>
          <p:cNvSpPr>
            <a:spLocks noGrp="1"/>
          </p:cNvSpPr>
          <p:nvPr>
            <p:ph type="dt" sz="half" idx="10"/>
          </p:nvPr>
        </p:nvSpPr>
        <p:spPr/>
        <p:txBody>
          <a:bodyPr/>
          <a:lstStyle/>
          <a:p>
            <a:fld id="{597F86A4-D457-4702-A0B8-07B797F152CA}" type="datetimeFigureOut">
              <a:rPr lang="en-HK" smtClean="0"/>
              <a:t>19/10/2022</a:t>
            </a:fld>
            <a:endParaRPr lang="en-HK"/>
          </a:p>
        </p:txBody>
      </p:sp>
      <p:sp>
        <p:nvSpPr>
          <p:cNvPr id="4" name="Footer Placeholder 3"/>
          <p:cNvSpPr>
            <a:spLocks noGrp="1"/>
          </p:cNvSpPr>
          <p:nvPr>
            <p:ph type="ftr" sz="quarter" idx="11"/>
          </p:nvPr>
        </p:nvSpPr>
        <p:spPr/>
        <p:txBody>
          <a:bodyPr/>
          <a:lstStyle/>
          <a:p>
            <a:endParaRPr lang="en-HK"/>
          </a:p>
        </p:txBody>
      </p:sp>
      <p:sp>
        <p:nvSpPr>
          <p:cNvPr id="5" name="Slide Number Placeholder 4"/>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1734445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97F86A4-D457-4702-A0B8-07B797F152CA}" type="datetimeFigureOut">
              <a:rPr lang="en-HK" smtClean="0"/>
              <a:t>19/10/2022</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534032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zh-TW" altLang="en-US"/>
              <a:t>按一下以編輯母片標題樣式</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97F86A4-D457-4702-A0B8-07B797F152CA}" type="datetimeFigureOut">
              <a:rPr lang="en-HK" smtClean="0"/>
              <a:t>19/10/2022</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80155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97F86A4-D457-4702-A0B8-07B797F152CA}" type="datetimeFigureOut">
              <a:rPr lang="en-HK" smtClean="0"/>
              <a:t>19/10/2022</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953536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97F86A4-D457-4702-A0B8-07B797F152CA}" type="datetimeFigureOut">
              <a:rPr lang="en-HK" smtClean="0"/>
              <a:t>19/10/2022</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528789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zh-TW" altLang="en-US"/>
              <a:t>按一下以編輯母片標題樣式</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597F86A4-D457-4702-A0B8-07B797F152CA}" type="datetimeFigureOut">
              <a:rPr lang="en-HK" smtClean="0"/>
              <a:t>19/10/2022</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736176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597F86A4-D457-4702-A0B8-07B797F152CA}" type="datetimeFigureOut">
              <a:rPr lang="en-HK" smtClean="0"/>
              <a:t>19/10/2022</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183705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2" name="Content Placeholder 3"/>
          <p:cNvSpPr>
            <a:spLocks noGrp="1"/>
          </p:cNvSpPr>
          <p:nvPr>
            <p:ph sz="quarter" idx="13"/>
          </p:nvPr>
        </p:nvSpPr>
        <p:spPr>
          <a:xfrm>
            <a:off x="685331" y="3051013"/>
            <a:ext cx="3829520" cy="274018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3" name="Content Placeholder 5"/>
          <p:cNvSpPr>
            <a:spLocks noGrp="1"/>
          </p:cNvSpPr>
          <p:nvPr>
            <p:ph sz="quarter" idx="14"/>
          </p:nvPr>
        </p:nvSpPr>
        <p:spPr>
          <a:xfrm>
            <a:off x="4629150" y="3051013"/>
            <a:ext cx="3829051" cy="274018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597F86A4-D457-4702-A0B8-07B797F152CA}" type="datetimeFigureOut">
              <a:rPr lang="en-HK" smtClean="0"/>
              <a:t>19/10/2022</a:t>
            </a:fld>
            <a:endParaRPr lang="en-HK"/>
          </a:p>
        </p:txBody>
      </p:sp>
      <p:sp>
        <p:nvSpPr>
          <p:cNvPr id="8" name="Footer Placeholder 7"/>
          <p:cNvSpPr>
            <a:spLocks noGrp="1"/>
          </p:cNvSpPr>
          <p:nvPr>
            <p:ph type="ftr" sz="quarter" idx="11"/>
          </p:nvPr>
        </p:nvSpPr>
        <p:spPr/>
        <p:txBody>
          <a:bodyPr/>
          <a:lstStyle/>
          <a:p>
            <a:endParaRPr lang="en-HK"/>
          </a:p>
        </p:txBody>
      </p:sp>
      <p:sp>
        <p:nvSpPr>
          <p:cNvPr id="9" name="Slide Number Placeholder 8"/>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822023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597F86A4-D457-4702-A0B8-07B797F152CA}" type="datetimeFigureOut">
              <a:rPr lang="en-HK" smtClean="0"/>
              <a:t>19/10/2022</a:t>
            </a:fld>
            <a:endParaRPr lang="en-HK"/>
          </a:p>
        </p:txBody>
      </p:sp>
      <p:sp>
        <p:nvSpPr>
          <p:cNvPr id="4" name="Footer Placeholder 3"/>
          <p:cNvSpPr>
            <a:spLocks noGrp="1"/>
          </p:cNvSpPr>
          <p:nvPr>
            <p:ph type="ftr" sz="quarter" idx="11"/>
          </p:nvPr>
        </p:nvSpPr>
        <p:spPr/>
        <p:txBody>
          <a:bodyPr/>
          <a:lstStyle/>
          <a:p>
            <a:endParaRPr lang="en-HK"/>
          </a:p>
        </p:txBody>
      </p:sp>
      <p:sp>
        <p:nvSpPr>
          <p:cNvPr id="5" name="Slide Number Placeholder 4"/>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1040235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597F86A4-D457-4702-A0B8-07B797F152CA}" type="datetimeFigureOut">
              <a:rPr lang="en-HK" smtClean="0"/>
              <a:t>19/10/2022</a:t>
            </a:fld>
            <a:endParaRPr lang="en-HK"/>
          </a:p>
        </p:txBody>
      </p:sp>
      <p:sp>
        <p:nvSpPr>
          <p:cNvPr id="3" name="Footer Placeholder 2"/>
          <p:cNvSpPr>
            <a:spLocks noGrp="1"/>
          </p:cNvSpPr>
          <p:nvPr>
            <p:ph type="ftr" sz="quarter" idx="11"/>
          </p:nvPr>
        </p:nvSpPr>
        <p:spPr/>
        <p:txBody>
          <a:bodyPr/>
          <a:lstStyle/>
          <a:p>
            <a:endParaRPr lang="en-HK"/>
          </a:p>
        </p:txBody>
      </p:sp>
      <p:sp>
        <p:nvSpPr>
          <p:cNvPr id="4" name="Slide Number Placeholder 3"/>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932986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zh-TW" altLang="en-US"/>
              <a:t>按一下以編輯母片標題樣式</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597F86A4-D457-4702-A0B8-07B797F152CA}" type="datetimeFigureOut">
              <a:rPr lang="en-HK" smtClean="0"/>
              <a:t>19/10/2022</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3548974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597F86A4-D457-4702-A0B8-07B797F152CA}" type="datetimeFigureOut">
              <a:rPr lang="en-HK" smtClean="0"/>
              <a:t>19/10/2022</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73AA8D48-39DD-4DB1-BADE-E3F0E1EB4CA0}" type="slidenum">
              <a:rPr lang="en-HK" smtClean="0"/>
              <a:t>‹#›</a:t>
            </a:fld>
            <a:endParaRPr lang="en-HK"/>
          </a:p>
        </p:txBody>
      </p:sp>
    </p:spTree>
    <p:extLst>
      <p:ext uri="{BB962C8B-B14F-4D97-AF65-F5344CB8AC3E}">
        <p14:creationId xmlns:p14="http://schemas.microsoft.com/office/powerpoint/2010/main" val="2825843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597F86A4-D457-4702-A0B8-07B797F152CA}" type="datetimeFigureOut">
              <a:rPr lang="en-HK" smtClean="0"/>
              <a:t>19/10/2022</a:t>
            </a:fld>
            <a:endParaRPr lang="en-HK"/>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HK"/>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73AA8D48-39DD-4DB1-BADE-E3F0E1EB4CA0}" type="slidenum">
              <a:rPr lang="en-HK" smtClean="0"/>
              <a:t>‹#›</a:t>
            </a:fld>
            <a:endParaRPr lang="en-HK"/>
          </a:p>
        </p:txBody>
      </p:sp>
    </p:spTree>
    <p:extLst>
      <p:ext uri="{BB962C8B-B14F-4D97-AF65-F5344CB8AC3E}">
        <p14:creationId xmlns:p14="http://schemas.microsoft.com/office/powerpoint/2010/main" val="4089541915"/>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660D31F-F7BE-4225-A21B-2FF730C7FC74}"/>
              </a:ext>
            </a:extLst>
          </p:cNvPr>
          <p:cNvSpPr txBox="1"/>
          <p:nvPr/>
        </p:nvSpPr>
        <p:spPr>
          <a:xfrm>
            <a:off x="5815995" y="5778425"/>
            <a:ext cx="2949936" cy="707886"/>
          </a:xfrm>
          <a:prstGeom prst="rect">
            <a:avLst/>
          </a:prstGeom>
          <a:solidFill>
            <a:srgbClr val="2BDDF5"/>
          </a:solidFill>
          <a:ln w="38100">
            <a:solidFill>
              <a:sysClr val="windowText" lastClr="000000"/>
            </a:solidFill>
          </a:ln>
        </p:spPr>
        <p:txBody>
          <a:bodyPr wrap="square" rtlCol="0">
            <a:spAutoFit/>
          </a:bodyPr>
          <a:lstStyle/>
          <a:p>
            <a:pPr algn="ctr" defTabSz="914400">
              <a:defRPr/>
            </a:pPr>
            <a:r>
              <a:rPr lang="en-US" sz="2000" b="1" kern="0" dirty="0" smtClean="0">
                <a:solidFill>
                  <a:prstClr val="black"/>
                </a:solidFill>
                <a:latin typeface="Century Gothic" panose="020B0502020202020204"/>
                <a:ea typeface="微軟正黑體" panose="020B0604030504040204" pitchFamily="34" charset="-120"/>
              </a:rPr>
              <a:t>Student Self-study </a:t>
            </a:r>
            <a:r>
              <a:rPr lang="en-US" sz="2000" b="1" kern="0" dirty="0">
                <a:solidFill>
                  <a:prstClr val="black"/>
                </a:solidFill>
                <a:latin typeface="Century Gothic" panose="020B0502020202020204"/>
                <a:ea typeface="微軟正黑體" panose="020B0604030504040204" pitchFamily="34" charset="-120"/>
              </a:rPr>
              <a:t>Version</a:t>
            </a:r>
            <a:endParaRPr lang="en-HK" sz="2000" b="1" kern="0" dirty="0">
              <a:solidFill>
                <a:prstClr val="black"/>
              </a:solidFill>
              <a:latin typeface="Century Gothic" panose="020B0502020202020204"/>
            </a:endParaRPr>
          </a:p>
        </p:txBody>
      </p:sp>
      <p:pic>
        <p:nvPicPr>
          <p:cNvPr id="9" name="Picture 8">
            <a:extLst>
              <a:ext uri="{FF2B5EF4-FFF2-40B4-BE49-F238E27FC236}">
                <a16:creationId xmlns:a16="http://schemas.microsoft.com/office/drawing/2014/main" id="{4B172463-F5E3-40F9-ABA3-7FE5776AF5F8}"/>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6834" t="527" r="5242" b="6377"/>
          <a:stretch/>
        </p:blipFill>
        <p:spPr>
          <a:xfrm>
            <a:off x="4258710" y="1242873"/>
            <a:ext cx="4659621" cy="3487945"/>
          </a:xfrm>
          <a:prstGeom prst="rect">
            <a:avLst/>
          </a:prstGeom>
          <a:ln>
            <a:noFill/>
          </a:ln>
          <a:effectLst>
            <a:softEdge rad="112500"/>
          </a:effectLst>
        </p:spPr>
      </p:pic>
      <p:sp>
        <p:nvSpPr>
          <p:cNvPr id="6" name="TextBox 4">
            <a:extLst>
              <a:ext uri="{FF2B5EF4-FFF2-40B4-BE49-F238E27FC236}">
                <a16:creationId xmlns:a16="http://schemas.microsoft.com/office/drawing/2014/main" id="{D5E945D2-55CE-41A5-92FA-20E88B681FF1}"/>
              </a:ext>
            </a:extLst>
          </p:cNvPr>
          <p:cNvSpPr txBox="1"/>
          <p:nvPr/>
        </p:nvSpPr>
        <p:spPr>
          <a:xfrm>
            <a:off x="875000" y="1343425"/>
            <a:ext cx="3324137" cy="3539430"/>
          </a:xfrm>
          <a:prstGeom prst="rect">
            <a:avLst/>
          </a:prstGeom>
          <a:noFill/>
        </p:spPr>
        <p:txBody>
          <a:bodyPr wrap="square" rtlCol="0">
            <a:spAutoFit/>
          </a:bodyPr>
          <a:lstStyle/>
          <a:p>
            <a:r>
              <a:rPr lang="en-HK" sz="3200" b="1" u="sng" dirty="0"/>
              <a:t>PowerPoint Series on Geography of China (5) – Case study on fluvial landform features of </a:t>
            </a:r>
            <a:r>
              <a:rPr lang="en-HK" sz="3200" b="1" u="sng" dirty="0" smtClean="0"/>
              <a:t>our country: </a:t>
            </a:r>
            <a:r>
              <a:rPr lang="en-HK" sz="3200" b="1" u="sng" dirty="0"/>
              <a:t>Chang Jiang</a:t>
            </a:r>
          </a:p>
        </p:txBody>
      </p:sp>
      <p:sp>
        <p:nvSpPr>
          <p:cNvPr id="10" name="Subtitle 2">
            <a:extLst>
              <a:ext uri="{FF2B5EF4-FFF2-40B4-BE49-F238E27FC236}">
                <a16:creationId xmlns:a16="http://schemas.microsoft.com/office/drawing/2014/main" id="{D1147CFE-97F1-46E5-B1AE-089D19B0A2E8}"/>
              </a:ext>
            </a:extLst>
          </p:cNvPr>
          <p:cNvSpPr txBox="1">
            <a:spLocks/>
          </p:cNvSpPr>
          <p:nvPr/>
        </p:nvSpPr>
        <p:spPr>
          <a:xfrm>
            <a:off x="598347" y="5276907"/>
            <a:ext cx="3725080" cy="1254655"/>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altLang="zh-TW" sz="1600" dirty="0">
                <a:latin typeface="Arial" panose="020B0604020202020204" pitchFamily="34" charset="0"/>
                <a:cs typeface="Arial" panose="020B0604020202020204" pitchFamily="34" charset="0"/>
              </a:rPr>
              <a:t>Personal, Social and Humanities Education Section</a:t>
            </a:r>
          </a:p>
          <a:p>
            <a:pPr algn="ctr"/>
            <a:r>
              <a:rPr lang="en-HK" sz="1600" dirty="0">
                <a:latin typeface="Arial" panose="020B0604020202020204" pitchFamily="34" charset="0"/>
                <a:cs typeface="Arial" panose="020B0604020202020204" pitchFamily="34" charset="0"/>
              </a:rPr>
              <a:t>Curriculum Development Institute, Education Bureau</a:t>
            </a:r>
          </a:p>
        </p:txBody>
      </p:sp>
    </p:spTree>
    <p:extLst>
      <p:ext uri="{BB962C8B-B14F-4D97-AF65-F5344CB8AC3E}">
        <p14:creationId xmlns:p14="http://schemas.microsoft.com/office/powerpoint/2010/main" val="3362370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D4E76-B194-4AAD-BB7E-B20105F46B9C}"/>
              </a:ext>
            </a:extLst>
          </p:cNvPr>
          <p:cNvSpPr>
            <a:spLocks noGrp="1"/>
          </p:cNvSpPr>
          <p:nvPr>
            <p:ph type="title"/>
          </p:nvPr>
        </p:nvSpPr>
        <p:spPr>
          <a:xfrm>
            <a:off x="915810" y="846472"/>
            <a:ext cx="7773338" cy="481167"/>
          </a:xfrm>
        </p:spPr>
        <p:txBody>
          <a:bodyPr>
            <a:normAutofit fontScale="90000"/>
          </a:bodyPr>
          <a:lstStyle/>
          <a:p>
            <a:pPr algn="l"/>
            <a:r>
              <a:rPr lang="en-US" altLang="zh-TW" sz="3200" b="1" dirty="0">
                <a:solidFill>
                  <a:srgbClr val="0070C0"/>
                </a:solidFill>
              </a:rPr>
              <a:t>1) The formation of </a:t>
            </a:r>
            <a:r>
              <a:rPr lang="en-US" altLang="zh-TW" sz="3200" b="1" dirty="0" err="1">
                <a:solidFill>
                  <a:srgbClr val="0070C0"/>
                </a:solidFill>
              </a:rPr>
              <a:t>taihu</a:t>
            </a:r>
            <a:r>
              <a:rPr lang="en-US" altLang="zh-TW" sz="3200" b="1" dirty="0">
                <a:solidFill>
                  <a:srgbClr val="0070C0"/>
                </a:solidFill>
              </a:rPr>
              <a:t> lake:</a:t>
            </a:r>
            <a:endParaRPr lang="en-HK" sz="3200" b="1" dirty="0">
              <a:solidFill>
                <a:srgbClr val="0070C0"/>
              </a:solidFill>
            </a:endParaRPr>
          </a:p>
        </p:txBody>
      </p:sp>
      <p:sp>
        <p:nvSpPr>
          <p:cNvPr id="4" name="TextBox 5">
            <a:extLst>
              <a:ext uri="{FF2B5EF4-FFF2-40B4-BE49-F238E27FC236}">
                <a16:creationId xmlns:a16="http://schemas.microsoft.com/office/drawing/2014/main" id="{1FB6488F-B82E-4391-B7F1-9CF005A51F09}"/>
              </a:ext>
            </a:extLst>
          </p:cNvPr>
          <p:cNvSpPr txBox="1"/>
          <p:nvPr/>
        </p:nvSpPr>
        <p:spPr>
          <a:xfrm>
            <a:off x="1055077" y="1556238"/>
            <a:ext cx="6717323" cy="3816429"/>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There are many lakes in the middle and lower courses of Chang Jiang. Although the reasons for their formation are different, they are all river lakes related to the development and evolution of Chang Jiang.</a:t>
            </a:r>
          </a:p>
          <a:p>
            <a:pPr marL="342900" indent="-342900">
              <a:buFont typeface="Arial" panose="020B0604020202020204" pitchFamily="34" charset="0"/>
              <a:buChar char="•"/>
            </a:pPr>
            <a:r>
              <a:rPr lang="en-HK" sz="2200" b="1" dirty="0" err="1">
                <a:latin typeface="Arial" panose="020B0604020202020204" pitchFamily="34" charset="0"/>
                <a:cs typeface="Arial" panose="020B0604020202020204" pitchFamily="34" charset="0"/>
              </a:rPr>
              <a:t>Taihu</a:t>
            </a:r>
            <a:r>
              <a:rPr lang="en-HK" sz="2200" b="1" dirty="0">
                <a:latin typeface="Arial" panose="020B0604020202020204" pitchFamily="34" charset="0"/>
                <a:cs typeface="Arial" panose="020B0604020202020204" pitchFamily="34" charset="0"/>
              </a:rPr>
              <a:t> Lake at Suzhou </a:t>
            </a:r>
            <a:r>
              <a:rPr lang="en-HK" sz="2200" dirty="0">
                <a:latin typeface="Arial" panose="020B0604020202020204" pitchFamily="34" charset="0"/>
                <a:cs typeface="Arial" panose="020B0604020202020204" pitchFamily="34" charset="0"/>
              </a:rPr>
              <a:t>is located on the </a:t>
            </a:r>
            <a:r>
              <a:rPr lang="en-HK" sz="2200" b="1" dirty="0">
                <a:latin typeface="Arial" panose="020B0604020202020204" pitchFamily="34" charset="0"/>
                <a:cs typeface="Arial" panose="020B0604020202020204" pitchFamily="34" charset="0"/>
              </a:rPr>
              <a:t>Chang Jiang Delta Plain</a:t>
            </a:r>
            <a:r>
              <a:rPr lang="en-HK" sz="2200" dirty="0">
                <a:latin typeface="Arial" panose="020B0604020202020204" pitchFamily="34" charset="0"/>
                <a:cs typeface="Arial" panose="020B0604020202020204" pitchFamily="34" charset="0"/>
              </a:rPr>
              <a:t>. There are many lakes in the Chang Jiang Delta - </a:t>
            </a:r>
            <a:r>
              <a:rPr lang="en-HK" sz="2200" dirty="0" err="1">
                <a:latin typeface="Arial" panose="020B0604020202020204" pitchFamily="34" charset="0"/>
                <a:cs typeface="Arial" panose="020B0604020202020204" pitchFamily="34" charset="0"/>
              </a:rPr>
              <a:t>Taihu</a:t>
            </a:r>
            <a:r>
              <a:rPr lang="en-HK" sz="2200" dirty="0">
                <a:latin typeface="Arial" panose="020B0604020202020204" pitchFamily="34" charset="0"/>
                <a:cs typeface="Arial" panose="020B0604020202020204" pitchFamily="34" charset="0"/>
              </a:rPr>
              <a:t> Lake Group in the south (including </a:t>
            </a:r>
            <a:r>
              <a:rPr lang="en-HK" sz="2200" dirty="0" err="1">
                <a:latin typeface="Arial" panose="020B0604020202020204" pitchFamily="34" charset="0"/>
                <a:cs typeface="Arial" panose="020B0604020202020204" pitchFamily="34" charset="0"/>
              </a:rPr>
              <a:t>Taihu</a:t>
            </a:r>
            <a:r>
              <a:rPr lang="en-HK" sz="2200" dirty="0">
                <a:latin typeface="Arial" panose="020B0604020202020204" pitchFamily="34" charset="0"/>
                <a:cs typeface="Arial" panose="020B0604020202020204" pitchFamily="34" charset="0"/>
              </a:rPr>
              <a:t> Lake, </a:t>
            </a:r>
            <a:r>
              <a:rPr lang="en-HK" sz="2200" dirty="0" err="1">
                <a:latin typeface="Arial" panose="020B0604020202020204" pitchFamily="34" charset="0"/>
                <a:cs typeface="Arial" panose="020B0604020202020204" pitchFamily="34" charset="0"/>
              </a:rPr>
              <a:t>Dianshan</a:t>
            </a:r>
            <a:r>
              <a:rPr lang="en-HK" sz="2200" dirty="0">
                <a:latin typeface="Arial" panose="020B0604020202020204" pitchFamily="34" charset="0"/>
                <a:cs typeface="Arial" panose="020B0604020202020204" pitchFamily="34" charset="0"/>
              </a:rPr>
              <a:t> Lake, </a:t>
            </a:r>
            <a:r>
              <a:rPr lang="en-HK" sz="2200" dirty="0" err="1">
                <a:latin typeface="Arial" panose="020B0604020202020204" pitchFamily="34" charset="0"/>
                <a:cs typeface="Arial" panose="020B0604020202020204" pitchFamily="34" charset="0"/>
              </a:rPr>
              <a:t>Yangcheng</a:t>
            </a:r>
            <a:r>
              <a:rPr lang="en-HK" sz="2200" dirty="0">
                <a:latin typeface="Arial" panose="020B0604020202020204" pitchFamily="34" charset="0"/>
                <a:cs typeface="Arial" panose="020B0604020202020204" pitchFamily="34" charset="0"/>
              </a:rPr>
              <a:t> Lake, etc.) and </a:t>
            </a:r>
            <a:r>
              <a:rPr lang="en-HK" sz="2200" dirty="0" err="1">
                <a:latin typeface="Arial" panose="020B0604020202020204" pitchFamily="34" charset="0"/>
                <a:cs typeface="Arial" panose="020B0604020202020204" pitchFamily="34" charset="0"/>
              </a:rPr>
              <a:t>Hongze</a:t>
            </a:r>
            <a:r>
              <a:rPr lang="en-HK" sz="2200" dirty="0">
                <a:latin typeface="Arial" panose="020B0604020202020204" pitchFamily="34" charset="0"/>
                <a:cs typeface="Arial" panose="020B0604020202020204" pitchFamily="34" charset="0"/>
              </a:rPr>
              <a:t> Lake Group in the north.</a:t>
            </a:r>
          </a:p>
        </p:txBody>
      </p:sp>
    </p:spTree>
    <p:extLst>
      <p:ext uri="{BB962C8B-B14F-4D97-AF65-F5344CB8AC3E}">
        <p14:creationId xmlns:p14="http://schemas.microsoft.com/office/powerpoint/2010/main" val="2751122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861DD06-AB17-4E8B-B828-D863D16E2A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ody of water surrounded by trees&#10;&#10;Description automatically generated">
            <a:extLst>
              <a:ext uri="{FF2B5EF4-FFF2-40B4-BE49-F238E27FC236}">
                <a16:creationId xmlns:a16="http://schemas.microsoft.com/office/drawing/2014/main" id="{2E3ACAD9-D3CD-4704-AF0A-A88EE6BF30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42" y="3007150"/>
            <a:ext cx="4846981" cy="3635235"/>
          </a:xfrm>
          <a:prstGeom prst="rect">
            <a:avLst/>
          </a:prstGeom>
        </p:spPr>
      </p:pic>
      <p:pic>
        <p:nvPicPr>
          <p:cNvPr id="12" name="Picture 11">
            <a:extLst>
              <a:ext uri="{FF2B5EF4-FFF2-40B4-BE49-F238E27FC236}">
                <a16:creationId xmlns:a16="http://schemas.microsoft.com/office/drawing/2014/main" id="{DB0468DF-40A1-4DCC-AABA-E800DB7102B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descr="A body of water surrounded by trees&#10;&#10;Description automatically generated">
            <a:extLst>
              <a:ext uri="{FF2B5EF4-FFF2-40B4-BE49-F238E27FC236}">
                <a16:creationId xmlns:a16="http://schemas.microsoft.com/office/drawing/2014/main" id="{AE5AEB8F-A4A0-46D1-A166-C1A202C19D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6906" y="215615"/>
            <a:ext cx="4696152" cy="3522113"/>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6" name="Speech Bubble: Rectangle with Corners Rounded 5">
            <a:extLst>
              <a:ext uri="{FF2B5EF4-FFF2-40B4-BE49-F238E27FC236}">
                <a16:creationId xmlns:a16="http://schemas.microsoft.com/office/drawing/2014/main" id="{68A99456-FBD5-48B9-82DE-5F0858887529}"/>
              </a:ext>
            </a:extLst>
          </p:cNvPr>
          <p:cNvSpPr/>
          <p:nvPr/>
        </p:nvSpPr>
        <p:spPr>
          <a:xfrm>
            <a:off x="5618375" y="4534294"/>
            <a:ext cx="3139126" cy="1154330"/>
          </a:xfrm>
          <a:prstGeom prst="wedgeRoundRectCallout">
            <a:avLst>
              <a:gd name="adj1" fmla="val -54770"/>
              <a:gd name="adj2" fmla="val -7452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dirty="0"/>
              <a:t>Figure 5  </a:t>
            </a:r>
            <a:r>
              <a:rPr lang="en-US" altLang="zh-TW" sz="3200" dirty="0" err="1"/>
              <a:t>Taihu</a:t>
            </a:r>
            <a:r>
              <a:rPr lang="en-US" altLang="zh-TW" sz="3200" dirty="0"/>
              <a:t> Lake Wetland</a:t>
            </a:r>
            <a:endParaRPr lang="en-HK" sz="3200" dirty="0"/>
          </a:p>
        </p:txBody>
      </p:sp>
    </p:spTree>
    <p:extLst>
      <p:ext uri="{BB962C8B-B14F-4D97-AF65-F5344CB8AC3E}">
        <p14:creationId xmlns:p14="http://schemas.microsoft.com/office/powerpoint/2010/main" val="374182514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1FB6488F-B82E-4391-B7F1-9CF005A51F09}"/>
              </a:ext>
            </a:extLst>
          </p:cNvPr>
          <p:cNvSpPr txBox="1"/>
          <p:nvPr/>
        </p:nvSpPr>
        <p:spPr>
          <a:xfrm>
            <a:off x="485753" y="257630"/>
            <a:ext cx="8083212" cy="6186309"/>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The formation of </a:t>
            </a:r>
            <a:r>
              <a:rPr lang="en-US" sz="2200" dirty="0" err="1">
                <a:latin typeface="Arial" panose="020B0604020202020204" pitchFamily="34" charset="0"/>
                <a:cs typeface="Arial" panose="020B0604020202020204" pitchFamily="34" charset="0"/>
              </a:rPr>
              <a:t>Taihu</a:t>
            </a:r>
            <a:r>
              <a:rPr lang="en-US" sz="2200" dirty="0">
                <a:latin typeface="Arial" panose="020B0604020202020204" pitchFamily="34" charset="0"/>
                <a:cs typeface="Arial" panose="020B0604020202020204" pitchFamily="34" charset="0"/>
              </a:rPr>
              <a:t> Lake is closely related to the development process of Chang Jiang. It was originally a </a:t>
            </a:r>
            <a:r>
              <a:rPr lang="en-US" sz="2200" b="1" dirty="0">
                <a:latin typeface="Arial" panose="020B0604020202020204" pitchFamily="34" charset="0"/>
                <a:cs typeface="Arial" panose="020B0604020202020204" pitchFamily="34" charset="0"/>
              </a:rPr>
              <a:t>coastal lagoon</a:t>
            </a:r>
            <a:r>
              <a:rPr lang="en-US" sz="2200" dirty="0">
                <a:latin typeface="Arial" panose="020B0604020202020204" pitchFamily="34" charset="0"/>
                <a:cs typeface="Arial" panose="020B0604020202020204" pitchFamily="34" charset="0"/>
              </a:rPr>
              <a:t> formed at the river mouth of Chang Jiang (Figure 6). The formation process of the Lake is as follows:</a:t>
            </a: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1) Chang Jiang and some other rivers flowed into the East  </a:t>
            </a:r>
          </a:p>
          <a:p>
            <a:r>
              <a:rPr lang="en-US" sz="2200" dirty="0">
                <a:latin typeface="Arial" panose="020B0604020202020204" pitchFamily="34" charset="0"/>
                <a:cs typeface="Arial" panose="020B0604020202020204" pitchFamily="34" charset="0"/>
              </a:rPr>
              <a:t>    China Sea with a large amount of sediments.</a:t>
            </a:r>
          </a:p>
          <a:p>
            <a:r>
              <a:rPr lang="en-US" sz="2200" dirty="0">
                <a:latin typeface="Arial" panose="020B0604020202020204" pitchFamily="34" charset="0"/>
                <a:cs typeface="Arial" panose="020B0604020202020204" pitchFamily="34" charset="0"/>
              </a:rPr>
              <a:t>2) After entering the sea, the flow velocity of the rivers was  </a:t>
            </a:r>
          </a:p>
          <a:p>
            <a:r>
              <a:rPr lang="en-US" sz="2200" dirty="0">
                <a:latin typeface="Arial" panose="020B0604020202020204" pitchFamily="34" charset="0"/>
                <a:cs typeface="Arial" panose="020B0604020202020204" pitchFamily="34" charset="0"/>
              </a:rPr>
              <a:t>    slowed down because of the diffusion of water flow at </a:t>
            </a:r>
          </a:p>
          <a:p>
            <a:r>
              <a:rPr lang="en-US" sz="2200" dirty="0">
                <a:latin typeface="Arial" panose="020B0604020202020204" pitchFamily="34" charset="0"/>
                <a:cs typeface="Arial" panose="020B0604020202020204" pitchFamily="34" charset="0"/>
              </a:rPr>
              <a:t>    the river mouths/</a:t>
            </a:r>
            <a:r>
              <a:rPr lang="en-US" sz="2200" dirty="0" err="1">
                <a:latin typeface="Arial" panose="020B0604020202020204" pitchFamily="34" charset="0"/>
                <a:cs typeface="Arial" panose="020B0604020202020204" pitchFamily="34" charset="0"/>
              </a:rPr>
              <a:t>estauries</a:t>
            </a:r>
            <a:r>
              <a:rPr lang="en-US" sz="2200" dirty="0">
                <a:latin typeface="Arial" panose="020B0604020202020204" pitchFamily="34" charset="0"/>
                <a:cs typeface="Arial" panose="020B0604020202020204" pitchFamily="34" charset="0"/>
              </a:rPr>
              <a:t>. Due to other factors, like tides, a </a:t>
            </a:r>
          </a:p>
          <a:p>
            <a:r>
              <a:rPr lang="en-US" sz="2200" dirty="0">
                <a:latin typeface="Arial" panose="020B0604020202020204" pitchFamily="34" charset="0"/>
                <a:cs typeface="Arial" panose="020B0604020202020204" pitchFamily="34" charset="0"/>
              </a:rPr>
              <a:t>    large amount of sediments were then deposited at the river</a:t>
            </a:r>
          </a:p>
          <a:p>
            <a:r>
              <a:rPr lang="en-US" sz="2200" dirty="0">
                <a:latin typeface="Arial" panose="020B0604020202020204" pitchFamily="34" charset="0"/>
                <a:cs typeface="Arial" panose="020B0604020202020204" pitchFamily="34" charset="0"/>
              </a:rPr>
              <a:t>    mouth of Chang Jiang.</a:t>
            </a:r>
          </a:p>
          <a:p>
            <a:r>
              <a:rPr lang="en-US" sz="2200" dirty="0">
                <a:latin typeface="Arial" panose="020B0604020202020204" pitchFamily="34" charset="0"/>
                <a:cs typeface="Arial" panose="020B0604020202020204" pitchFamily="34" charset="0"/>
              </a:rPr>
              <a:t>3) Two groups of spits in the shape of a Chinese character </a:t>
            </a:r>
          </a:p>
          <a:p>
            <a:r>
              <a:rPr lang="en-US" sz="2200" dirty="0">
                <a:latin typeface="Arial" panose="020B0604020202020204" pitchFamily="34" charset="0"/>
                <a:cs typeface="Arial" panose="020B0604020202020204" pitchFamily="34" charset="0"/>
              </a:rPr>
              <a:t>    “</a:t>
            </a:r>
            <a:r>
              <a:rPr lang="zh-HK" altLang="en-US" sz="2200" dirty="0">
                <a:latin typeface="Arial" panose="020B0604020202020204" pitchFamily="34" charset="0"/>
                <a:cs typeface="Arial" panose="020B0604020202020204" pitchFamily="34" charset="0"/>
              </a:rPr>
              <a:t>八</a:t>
            </a:r>
            <a:r>
              <a:rPr lang="en-US" altLang="zh-HK" sz="2200" dirty="0">
                <a:latin typeface="Arial" panose="020B0604020202020204" pitchFamily="34" charset="0"/>
                <a:cs typeface="Arial" panose="020B0604020202020204" pitchFamily="34" charset="0"/>
              </a:rPr>
              <a:t>”</a:t>
            </a:r>
            <a:r>
              <a:rPr lang="en-US" sz="2200" dirty="0">
                <a:latin typeface="Arial" panose="020B0604020202020204" pitchFamily="34" charset="0"/>
                <a:cs typeface="Arial" panose="020B0604020202020204" pitchFamily="34" charset="0"/>
              </a:rPr>
              <a:t> were formed in the estuaries of Chang Jiang and </a:t>
            </a:r>
          </a:p>
          <a:p>
            <a:r>
              <a:rPr lang="en-US" sz="2200" dirty="0">
                <a:latin typeface="Arial" panose="020B0604020202020204" pitchFamily="34" charset="0"/>
                <a:cs typeface="Arial" panose="020B0604020202020204" pitchFamily="34" charset="0"/>
              </a:rPr>
              <a:t>    the nearby Qiantang River respectively.</a:t>
            </a:r>
          </a:p>
          <a:p>
            <a:r>
              <a:rPr lang="en-US" sz="2200" dirty="0">
                <a:latin typeface="Arial" panose="020B0604020202020204" pitchFamily="34" charset="0"/>
                <a:cs typeface="Arial" panose="020B0604020202020204" pitchFamily="34" charset="0"/>
              </a:rPr>
              <a:t>4) After a certain period of time, the spits of the two </a:t>
            </a:r>
          </a:p>
          <a:p>
            <a:r>
              <a:rPr lang="en-US" sz="2200" dirty="0">
                <a:latin typeface="Arial" panose="020B0604020202020204" pitchFamily="34" charset="0"/>
                <a:cs typeface="Arial" panose="020B0604020202020204" pitchFamily="34" charset="0"/>
              </a:rPr>
              <a:t>    rivers were connected to separate the original waterfront </a:t>
            </a:r>
          </a:p>
          <a:p>
            <a:r>
              <a:rPr lang="en-US" sz="2200" dirty="0">
                <a:latin typeface="Arial" panose="020B0604020202020204" pitchFamily="34" charset="0"/>
                <a:cs typeface="Arial" panose="020B0604020202020204" pitchFamily="34" charset="0"/>
              </a:rPr>
              <a:t>    from the sea.</a:t>
            </a:r>
            <a:endParaRPr lang="en-HK"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878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3767567" y="-17663"/>
            <a:ext cx="3494367" cy="6875664"/>
          </a:xfrm>
          <a:prstGeom prst="rect">
            <a:avLst/>
          </a:prstGeom>
        </p:spPr>
      </p:pic>
      <p:sp>
        <p:nvSpPr>
          <p:cNvPr id="3" name="矩形圖說文字 2"/>
          <p:cNvSpPr/>
          <p:nvPr/>
        </p:nvSpPr>
        <p:spPr>
          <a:xfrm>
            <a:off x="1749670" y="2133212"/>
            <a:ext cx="1642034" cy="467695"/>
          </a:xfrm>
          <a:prstGeom prst="wedgeRectCallout">
            <a:avLst>
              <a:gd name="adj1" fmla="val 98254"/>
              <a:gd name="adj2" fmla="val -55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2000" b="1" dirty="0">
                <a:solidFill>
                  <a:schemeClr val="bg1"/>
                </a:solidFill>
              </a:rPr>
              <a:t>Chang Jiang</a:t>
            </a:r>
            <a:endParaRPr lang="zh-HK" altLang="en-US" sz="2000" b="1" dirty="0">
              <a:solidFill>
                <a:schemeClr val="bg1"/>
              </a:solidFill>
            </a:endParaRPr>
          </a:p>
        </p:txBody>
      </p:sp>
      <p:sp>
        <p:nvSpPr>
          <p:cNvPr id="4" name="矩形圖說文字 3"/>
          <p:cNvSpPr/>
          <p:nvPr/>
        </p:nvSpPr>
        <p:spPr>
          <a:xfrm>
            <a:off x="1617786" y="4223721"/>
            <a:ext cx="1803986" cy="467695"/>
          </a:xfrm>
          <a:prstGeom prst="wedgeRectCallout">
            <a:avLst>
              <a:gd name="adj1" fmla="val 97980"/>
              <a:gd name="adj2" fmla="val -17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a:t>Qiantang River</a:t>
            </a:r>
            <a:endParaRPr lang="zh-HK" altLang="en-US" sz="2000" b="1" dirty="0"/>
          </a:p>
        </p:txBody>
      </p:sp>
      <p:cxnSp>
        <p:nvCxnSpPr>
          <p:cNvPr id="6" name="直線單箭頭接點 5"/>
          <p:cNvCxnSpPr/>
          <p:nvPr/>
        </p:nvCxnSpPr>
        <p:spPr>
          <a:xfrm>
            <a:off x="4306598" y="2367060"/>
            <a:ext cx="692825" cy="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7" name="直線單箭頭接點 6"/>
          <p:cNvCxnSpPr/>
          <p:nvPr/>
        </p:nvCxnSpPr>
        <p:spPr>
          <a:xfrm>
            <a:off x="4319584" y="4432136"/>
            <a:ext cx="692825" cy="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22" name="弧形箭號 (上彎) 21"/>
          <p:cNvSpPr/>
          <p:nvPr/>
        </p:nvSpPr>
        <p:spPr>
          <a:xfrm rot="18498405">
            <a:off x="5128177" y="1716026"/>
            <a:ext cx="1068666" cy="28612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solidFill>
                <a:schemeClr val="tx1"/>
              </a:solidFill>
            </a:endParaRPr>
          </a:p>
        </p:txBody>
      </p:sp>
      <p:sp>
        <p:nvSpPr>
          <p:cNvPr id="23" name="弧形箭號 (上彎) 22"/>
          <p:cNvSpPr/>
          <p:nvPr/>
        </p:nvSpPr>
        <p:spPr>
          <a:xfrm rot="18771989">
            <a:off x="5294800" y="3913724"/>
            <a:ext cx="1068666" cy="23438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solidFill>
                <a:schemeClr val="tx1"/>
              </a:solidFill>
            </a:endParaRPr>
          </a:p>
        </p:txBody>
      </p:sp>
      <p:sp>
        <p:nvSpPr>
          <p:cNvPr id="24" name="弧形箭號 (下彎) 23"/>
          <p:cNvSpPr/>
          <p:nvPr/>
        </p:nvSpPr>
        <p:spPr>
          <a:xfrm rot="1915092">
            <a:off x="5222943" y="2525528"/>
            <a:ext cx="1149151" cy="23384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solidFill>
                <a:schemeClr val="tx1"/>
              </a:solidFill>
            </a:endParaRPr>
          </a:p>
        </p:txBody>
      </p:sp>
      <p:sp>
        <p:nvSpPr>
          <p:cNvPr id="25" name="弧形箭號 (下彎) 24"/>
          <p:cNvSpPr/>
          <p:nvPr/>
        </p:nvSpPr>
        <p:spPr>
          <a:xfrm rot="1915092">
            <a:off x="5273516" y="4625523"/>
            <a:ext cx="1149151" cy="23384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1350">
              <a:solidFill>
                <a:schemeClr val="tx1"/>
              </a:solidFill>
            </a:endParaRPr>
          </a:p>
        </p:txBody>
      </p:sp>
      <p:sp>
        <p:nvSpPr>
          <p:cNvPr id="26" name="圓角矩形圖說文字 25"/>
          <p:cNvSpPr/>
          <p:nvPr/>
        </p:nvSpPr>
        <p:spPr>
          <a:xfrm>
            <a:off x="6359695" y="2962597"/>
            <a:ext cx="1099042" cy="676977"/>
          </a:xfrm>
          <a:prstGeom prst="wedgeRoundRectCallout">
            <a:avLst>
              <a:gd name="adj1" fmla="val -134775"/>
              <a:gd name="adj2" fmla="val 137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2000" b="1" dirty="0" err="1"/>
              <a:t>Taihu</a:t>
            </a:r>
            <a:r>
              <a:rPr lang="en-US" altLang="zh-HK" sz="2000" b="1" dirty="0"/>
              <a:t> Lake</a:t>
            </a:r>
            <a:endParaRPr lang="zh-HK" altLang="en-US" sz="2000" b="1" dirty="0"/>
          </a:p>
        </p:txBody>
      </p:sp>
      <p:sp>
        <p:nvSpPr>
          <p:cNvPr id="27" name="雲朵形圖說文字 26"/>
          <p:cNvSpPr/>
          <p:nvPr/>
        </p:nvSpPr>
        <p:spPr>
          <a:xfrm>
            <a:off x="5829133" y="409454"/>
            <a:ext cx="1201480" cy="567915"/>
          </a:xfrm>
          <a:prstGeom prst="cloudCallout">
            <a:avLst>
              <a:gd name="adj1" fmla="val -51490"/>
              <a:gd name="adj2" fmla="val 6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2000" dirty="0"/>
              <a:t>A spit</a:t>
            </a:r>
            <a:endParaRPr lang="zh-HK" altLang="en-US" sz="2000" dirty="0"/>
          </a:p>
        </p:txBody>
      </p:sp>
      <p:sp>
        <p:nvSpPr>
          <p:cNvPr id="28" name="雲朵形圖說文字 27"/>
          <p:cNvSpPr/>
          <p:nvPr/>
        </p:nvSpPr>
        <p:spPr>
          <a:xfrm>
            <a:off x="5505249" y="5637576"/>
            <a:ext cx="1201480" cy="567915"/>
          </a:xfrm>
          <a:prstGeom prst="cloudCallout">
            <a:avLst>
              <a:gd name="adj1" fmla="val -38351"/>
              <a:gd name="adj2" fmla="val -1536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2000" dirty="0"/>
              <a:t>A spit</a:t>
            </a:r>
            <a:endParaRPr lang="zh-HK" altLang="en-US" sz="2000" dirty="0"/>
          </a:p>
        </p:txBody>
      </p:sp>
      <p:sp>
        <p:nvSpPr>
          <p:cNvPr id="8" name="Speech Bubble: Rectangle with Corners Rounded 7">
            <a:extLst>
              <a:ext uri="{FF2B5EF4-FFF2-40B4-BE49-F238E27FC236}">
                <a16:creationId xmlns:a16="http://schemas.microsoft.com/office/drawing/2014/main" id="{CF6ACA8D-5F5D-4A2A-9EEA-355924B3A593}"/>
              </a:ext>
            </a:extLst>
          </p:cNvPr>
          <p:cNvSpPr/>
          <p:nvPr/>
        </p:nvSpPr>
        <p:spPr>
          <a:xfrm>
            <a:off x="319596" y="204186"/>
            <a:ext cx="3072107" cy="1597981"/>
          </a:xfrm>
          <a:prstGeom prst="wedgeRoundRectCallout">
            <a:avLst>
              <a:gd name="adj1" fmla="val 62103"/>
              <a:gd name="adj2" fmla="val -1583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t>Figure 6  A sketch showing the formation of </a:t>
            </a:r>
            <a:r>
              <a:rPr lang="en-US" altLang="zh-TW" sz="2800" dirty="0" err="1"/>
              <a:t>Taihu</a:t>
            </a:r>
            <a:r>
              <a:rPr lang="en-US" altLang="zh-TW" sz="2800" dirty="0"/>
              <a:t> Lake</a:t>
            </a:r>
            <a:endParaRPr lang="en-HK" sz="2800" dirty="0"/>
          </a:p>
        </p:txBody>
      </p:sp>
    </p:spTree>
    <p:extLst>
      <p:ext uri="{BB962C8B-B14F-4D97-AF65-F5344CB8AC3E}">
        <p14:creationId xmlns:p14="http://schemas.microsoft.com/office/powerpoint/2010/main" val="1057858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1FB6488F-B82E-4391-B7F1-9CF005A51F09}"/>
              </a:ext>
            </a:extLst>
          </p:cNvPr>
          <p:cNvSpPr txBox="1"/>
          <p:nvPr/>
        </p:nvSpPr>
        <p:spPr>
          <a:xfrm>
            <a:off x="888023" y="786528"/>
            <a:ext cx="6889090" cy="5509200"/>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5) The lagoon being formed is </a:t>
            </a:r>
            <a:r>
              <a:rPr lang="en-US" sz="2200" dirty="0" err="1">
                <a:latin typeface="Arial" panose="020B0604020202020204" pitchFamily="34" charset="0"/>
                <a:cs typeface="Arial" panose="020B0604020202020204" pitchFamily="34" charset="0"/>
              </a:rPr>
              <a:t>Taihu</a:t>
            </a:r>
            <a:r>
              <a:rPr lang="en-US" sz="2200" dirty="0">
                <a:latin typeface="Arial" panose="020B0604020202020204" pitchFamily="34" charset="0"/>
                <a:cs typeface="Arial" panose="020B0604020202020204" pitchFamily="34" charset="0"/>
              </a:rPr>
              <a:t> Lake.</a:t>
            </a:r>
          </a:p>
          <a:p>
            <a:r>
              <a:rPr lang="en-US" sz="2200" dirty="0">
                <a:latin typeface="Arial" panose="020B0604020202020204" pitchFamily="34" charset="0"/>
                <a:cs typeface="Arial" panose="020B0604020202020204" pitchFamily="34" charset="0"/>
              </a:rPr>
              <a:t>6) As the delta extended outwards, the distance </a:t>
            </a:r>
          </a:p>
          <a:p>
            <a:r>
              <a:rPr lang="en-US" sz="2200" dirty="0">
                <a:latin typeface="Arial" panose="020B0604020202020204" pitchFamily="34" charset="0"/>
                <a:cs typeface="Arial" panose="020B0604020202020204" pitchFamily="34" charset="0"/>
              </a:rPr>
              <a:t>    between </a:t>
            </a:r>
            <a:r>
              <a:rPr lang="en-US" sz="2200" dirty="0" err="1">
                <a:latin typeface="Arial" panose="020B0604020202020204" pitchFamily="34" charset="0"/>
                <a:cs typeface="Arial" panose="020B0604020202020204" pitchFamily="34" charset="0"/>
              </a:rPr>
              <a:t>Taihu</a:t>
            </a:r>
            <a:r>
              <a:rPr lang="en-US" sz="2200" dirty="0">
                <a:latin typeface="Arial" panose="020B0604020202020204" pitchFamily="34" charset="0"/>
                <a:cs typeface="Arial" panose="020B0604020202020204" pitchFamily="34" charset="0"/>
              </a:rPr>
              <a:t> Lake and the sea increased.</a:t>
            </a:r>
          </a:p>
          <a:p>
            <a:r>
              <a:rPr lang="en-US" sz="2200" dirty="0">
                <a:latin typeface="Arial" panose="020B0604020202020204" pitchFamily="34" charset="0"/>
                <a:cs typeface="Arial" panose="020B0604020202020204" pitchFamily="34" charset="0"/>
              </a:rPr>
              <a:t>7) The original water in the lagoon was salty </a:t>
            </a:r>
          </a:p>
          <a:p>
            <a:r>
              <a:rPr lang="en-US" sz="2200" dirty="0">
                <a:latin typeface="Arial" panose="020B0604020202020204" pitchFamily="34" charset="0"/>
                <a:cs typeface="Arial" panose="020B0604020202020204" pitchFamily="34" charset="0"/>
              </a:rPr>
              <a:t>    seawater, but after being separated from the </a:t>
            </a:r>
          </a:p>
          <a:p>
            <a:r>
              <a:rPr lang="en-US" sz="2200" dirty="0">
                <a:latin typeface="Arial" panose="020B0604020202020204" pitchFamily="34" charset="0"/>
                <a:cs typeface="Arial" panose="020B0604020202020204" pitchFamily="34" charset="0"/>
              </a:rPr>
              <a:t>    sea, the rivers (and their water) around the </a:t>
            </a:r>
          </a:p>
          <a:p>
            <a:r>
              <a:rPr lang="en-US" sz="2200" dirty="0">
                <a:latin typeface="Arial" panose="020B0604020202020204" pitchFamily="34" charset="0"/>
                <a:cs typeface="Arial" panose="020B0604020202020204" pitchFamily="34" charset="0"/>
              </a:rPr>
              <a:t>    lagoon continuously flowed into the lake and </a:t>
            </a:r>
          </a:p>
          <a:p>
            <a:r>
              <a:rPr lang="en-US" sz="2200" dirty="0">
                <a:latin typeface="Arial" panose="020B0604020202020204" pitchFamily="34" charset="0"/>
                <a:cs typeface="Arial" panose="020B0604020202020204" pitchFamily="34" charset="0"/>
              </a:rPr>
              <a:t>    changed its water into freshwater.</a:t>
            </a:r>
          </a:p>
          <a:p>
            <a:r>
              <a:rPr lang="en-US" sz="2200" dirty="0">
                <a:latin typeface="Arial" panose="020B0604020202020204" pitchFamily="34" charset="0"/>
                <a:cs typeface="Arial" panose="020B0604020202020204" pitchFamily="34" charset="0"/>
              </a:rPr>
              <a:t>8) The area of the ancient </a:t>
            </a:r>
            <a:r>
              <a:rPr lang="en-US" sz="2200" dirty="0" err="1">
                <a:latin typeface="Arial" panose="020B0604020202020204" pitchFamily="34" charset="0"/>
                <a:cs typeface="Arial" panose="020B0604020202020204" pitchFamily="34" charset="0"/>
              </a:rPr>
              <a:t>Taihu</a:t>
            </a:r>
            <a:r>
              <a:rPr lang="en-US" sz="2200" dirty="0">
                <a:latin typeface="Arial" panose="020B0604020202020204" pitchFamily="34" charset="0"/>
                <a:cs typeface="Arial" panose="020B0604020202020204" pitchFamily="34" charset="0"/>
              </a:rPr>
              <a:t> Lake was very </a:t>
            </a:r>
          </a:p>
          <a:p>
            <a:r>
              <a:rPr lang="en-US" sz="2200" dirty="0">
                <a:latin typeface="Arial" panose="020B0604020202020204" pitchFamily="34" charset="0"/>
                <a:cs typeface="Arial" panose="020B0604020202020204" pitchFamily="34" charset="0"/>
              </a:rPr>
              <a:t>     large, but due to the continuous siltation </a:t>
            </a:r>
          </a:p>
          <a:p>
            <a:r>
              <a:rPr lang="en-US" sz="2200" dirty="0">
                <a:latin typeface="Arial" panose="020B0604020202020204" pitchFamily="34" charset="0"/>
                <a:cs typeface="Arial" panose="020B0604020202020204" pitchFamily="34" charset="0"/>
              </a:rPr>
              <a:t>     brought along with the river, the lake surface </a:t>
            </a:r>
          </a:p>
          <a:p>
            <a:r>
              <a:rPr lang="en-US" sz="2200" dirty="0">
                <a:latin typeface="Arial" panose="020B0604020202020204" pitchFamily="34" charset="0"/>
                <a:cs typeface="Arial" panose="020B0604020202020204" pitchFamily="34" charset="0"/>
              </a:rPr>
              <a:t>     has continued to shrink. The ancient </a:t>
            </a:r>
            <a:r>
              <a:rPr lang="en-US" sz="2200" dirty="0" err="1">
                <a:latin typeface="Arial" panose="020B0604020202020204" pitchFamily="34" charset="0"/>
                <a:cs typeface="Arial" panose="020B0604020202020204" pitchFamily="34" charset="0"/>
              </a:rPr>
              <a:t>Taihu</a:t>
            </a:r>
            <a:r>
              <a:rPr lang="en-US" sz="2200" dirty="0">
                <a:latin typeface="Arial" panose="020B0604020202020204" pitchFamily="34" charset="0"/>
                <a:cs typeface="Arial" panose="020B0604020202020204" pitchFamily="34" charset="0"/>
              </a:rPr>
              <a:t> Lake  </a:t>
            </a:r>
          </a:p>
          <a:p>
            <a:r>
              <a:rPr lang="en-US" sz="2200" dirty="0">
                <a:latin typeface="Arial" panose="020B0604020202020204" pitchFamily="34" charset="0"/>
                <a:cs typeface="Arial" panose="020B0604020202020204" pitchFamily="34" charset="0"/>
              </a:rPr>
              <a:t>     is now being divided into several groups of lakes, </a:t>
            </a:r>
          </a:p>
          <a:p>
            <a:r>
              <a:rPr lang="en-US" sz="2200" dirty="0">
                <a:latin typeface="Arial" panose="020B0604020202020204" pitchFamily="34" charset="0"/>
                <a:cs typeface="Arial" panose="020B0604020202020204" pitchFamily="34" charset="0"/>
              </a:rPr>
              <a:t>     such as </a:t>
            </a:r>
            <a:r>
              <a:rPr lang="en-US" sz="2200" dirty="0" err="1">
                <a:latin typeface="Arial" panose="020B0604020202020204" pitchFamily="34" charset="0"/>
                <a:cs typeface="Arial" panose="020B0604020202020204" pitchFamily="34" charset="0"/>
              </a:rPr>
              <a:t>Taihu</a:t>
            </a:r>
            <a:r>
              <a:rPr lang="en-US" sz="2200" dirty="0">
                <a:latin typeface="Arial" panose="020B0604020202020204" pitchFamily="34" charset="0"/>
                <a:cs typeface="Arial" panose="020B0604020202020204" pitchFamily="34" charset="0"/>
              </a:rPr>
              <a:t> Lake, </a:t>
            </a:r>
            <a:r>
              <a:rPr lang="en-US" sz="2200" dirty="0" err="1">
                <a:latin typeface="Arial" panose="020B0604020202020204" pitchFamily="34" charset="0"/>
                <a:cs typeface="Arial" panose="020B0604020202020204" pitchFamily="34" charset="0"/>
              </a:rPr>
              <a:t>Dianshan</a:t>
            </a:r>
            <a:r>
              <a:rPr lang="en-US" sz="2200" dirty="0">
                <a:latin typeface="Arial" panose="020B0604020202020204" pitchFamily="34" charset="0"/>
                <a:cs typeface="Arial" panose="020B0604020202020204" pitchFamily="34" charset="0"/>
              </a:rPr>
              <a:t> Lake and </a:t>
            </a:r>
          </a:p>
          <a:p>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Yangcheng</a:t>
            </a:r>
            <a:r>
              <a:rPr lang="en-US" sz="2200" dirty="0">
                <a:latin typeface="Arial" panose="020B0604020202020204" pitchFamily="34" charset="0"/>
                <a:cs typeface="Arial" panose="020B0604020202020204" pitchFamily="34" charset="0"/>
              </a:rPr>
              <a:t> Lake.</a:t>
            </a:r>
          </a:p>
          <a:p>
            <a:endParaRPr lang="en-HK"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0785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1FB6488F-B82E-4391-B7F1-9CF005A51F09}"/>
              </a:ext>
            </a:extLst>
          </p:cNvPr>
          <p:cNvSpPr txBox="1"/>
          <p:nvPr/>
        </p:nvSpPr>
        <p:spPr>
          <a:xfrm>
            <a:off x="888023" y="786528"/>
            <a:ext cx="6488723" cy="5170646"/>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9) Nowadays, </a:t>
            </a:r>
            <a:r>
              <a:rPr lang="en-US" sz="2200" dirty="0" err="1">
                <a:latin typeface="Arial" panose="020B0604020202020204" pitchFamily="34" charset="0"/>
                <a:cs typeface="Arial" panose="020B0604020202020204" pitchFamily="34" charset="0"/>
              </a:rPr>
              <a:t>Taihu</a:t>
            </a:r>
            <a:r>
              <a:rPr lang="en-US" sz="2200" dirty="0">
                <a:latin typeface="Arial" panose="020B0604020202020204" pitchFamily="34" charset="0"/>
                <a:cs typeface="Arial" panose="020B0604020202020204" pitchFamily="34" charset="0"/>
              </a:rPr>
              <a:t> Lake discharges water into Chang Jiang through the Huangpu River. The entire </a:t>
            </a:r>
            <a:r>
              <a:rPr lang="en-US" sz="2200" dirty="0" err="1">
                <a:latin typeface="Arial" panose="020B0604020202020204" pitchFamily="34" charset="0"/>
                <a:cs typeface="Arial" panose="020B0604020202020204" pitchFamily="34" charset="0"/>
              </a:rPr>
              <a:t>Taihu</a:t>
            </a:r>
            <a:r>
              <a:rPr lang="en-US" sz="2200" dirty="0">
                <a:latin typeface="Arial" panose="020B0604020202020204" pitchFamily="34" charset="0"/>
                <a:cs typeface="Arial" panose="020B0604020202020204" pitchFamily="34" charset="0"/>
              </a:rPr>
              <a:t> Lake system can greatly reduce the threat of floods to Shanghai.</a:t>
            </a:r>
          </a:p>
          <a:p>
            <a:endParaRPr lang="en-US" sz="2200" dirty="0">
              <a:latin typeface="Arial" panose="020B0604020202020204" pitchFamily="34" charset="0"/>
              <a:cs typeface="Arial" panose="020B0604020202020204" pitchFamily="34" charset="0"/>
            </a:endParaRPr>
          </a:p>
          <a:p>
            <a:r>
              <a:rPr lang="en-HK" sz="2200" b="1" dirty="0">
                <a:solidFill>
                  <a:srgbClr val="0070C0"/>
                </a:solidFill>
                <a:latin typeface="Arial" panose="020B0604020202020204" pitchFamily="34" charset="0"/>
                <a:cs typeface="Arial" panose="020B0604020202020204" pitchFamily="34" charset="0"/>
              </a:rPr>
              <a:t>2. The formation of the Chang Jiang Delta:</a:t>
            </a:r>
          </a:p>
          <a:p>
            <a:r>
              <a:rPr lang="en-US" sz="2200" dirty="0">
                <a:latin typeface="Arial" panose="020B0604020202020204" pitchFamily="34" charset="0"/>
                <a:cs typeface="Arial" panose="020B0604020202020204" pitchFamily="34" charset="0"/>
              </a:rPr>
              <a:t>Although the sediment content of Chang Jiang is less than that of Huang He, the average annual sediment input into the sea is nearly 500 million </a:t>
            </a:r>
            <a:r>
              <a:rPr lang="en-US" sz="2200" dirty="0" err="1">
                <a:latin typeface="Arial" panose="020B0604020202020204" pitchFamily="34" charset="0"/>
                <a:cs typeface="Arial" panose="020B0604020202020204" pitchFamily="34" charset="0"/>
              </a:rPr>
              <a:t>tonnes</a:t>
            </a:r>
            <a:r>
              <a:rPr lang="en-US" sz="2200" dirty="0">
                <a:latin typeface="Arial" panose="020B0604020202020204" pitchFamily="34" charset="0"/>
                <a:cs typeface="Arial" panose="020B0604020202020204" pitchFamily="34" charset="0"/>
              </a:rPr>
              <a:t>. The sediments accumulate at the river mouth of Chang Jiang and fill the sea to form the land of the Chang Jiang Delta with an area of about 30,000 km</a:t>
            </a:r>
            <a:r>
              <a:rPr lang="en-US" sz="2200" dirty="0">
                <a:latin typeface="Verdana" panose="020B0604030504040204" pitchFamily="34" charset="0"/>
                <a:ea typeface="Verdana" panose="020B0604030504040204" pitchFamily="34" charset="0"/>
                <a:cs typeface="Verdana" panose="020B0604030504040204" pitchFamily="34" charset="0"/>
              </a:rPr>
              <a:t>²</a:t>
            </a:r>
            <a:r>
              <a:rPr lang="en-US" sz="2200" dirty="0">
                <a:latin typeface="Arial" panose="020B0604020202020204" pitchFamily="34" charset="0"/>
                <a:cs typeface="Arial" panose="020B0604020202020204" pitchFamily="34" charset="0"/>
              </a:rPr>
              <a:t>. The elevation of the delta is generally 4-8 meters and there are lots of rivers, lakes and fertile land.</a:t>
            </a:r>
            <a:endParaRPr lang="en-HK"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2666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1FB6488F-B82E-4391-B7F1-9CF005A51F09}"/>
              </a:ext>
            </a:extLst>
          </p:cNvPr>
          <p:cNvSpPr txBox="1"/>
          <p:nvPr/>
        </p:nvSpPr>
        <p:spPr>
          <a:xfrm>
            <a:off x="553915" y="610682"/>
            <a:ext cx="8097716" cy="5509200"/>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The current Chang Jiang Delta has been formed on the basis of the ancient delta for about 6,000 years:</a:t>
            </a:r>
          </a:p>
          <a:p>
            <a:endParaRPr lang="en-US" sz="2200" dirty="0">
              <a:latin typeface="Arial" panose="020B0604020202020204" pitchFamily="34" charset="0"/>
              <a:cs typeface="Arial" panose="020B0604020202020204" pitchFamily="34" charset="0"/>
            </a:endParaRPr>
          </a:p>
          <a:p>
            <a:pPr marL="457200" indent="-457200">
              <a:buAutoNum type="arabicParenR"/>
            </a:pPr>
            <a:r>
              <a:rPr lang="en-US" sz="2200" dirty="0">
                <a:latin typeface="Arial" panose="020B0604020202020204" pitchFamily="34" charset="0"/>
                <a:cs typeface="Arial" panose="020B0604020202020204" pitchFamily="34" charset="0"/>
              </a:rPr>
              <a:t>About 6,000 years ago, Chang Jiang entered the sea in Zhenjiang and Yangzhou. Due to the influence of tides, most of the sediments brought by Chang Jiang were deposited to form sand spits in the shape of a Chinese character “</a:t>
            </a:r>
            <a:r>
              <a:rPr lang="zh-TW" altLang="en-US" sz="2200" dirty="0">
                <a:latin typeface="Arial" panose="020B0604020202020204" pitchFamily="34" charset="0"/>
                <a:cs typeface="Arial" panose="020B0604020202020204" pitchFamily="34" charset="0"/>
              </a:rPr>
              <a:t>八</a:t>
            </a:r>
            <a:r>
              <a:rPr lang="en-US" altLang="zh-TW" sz="2200" dirty="0">
                <a:latin typeface="Arial" panose="020B0604020202020204" pitchFamily="34" charset="0"/>
                <a:cs typeface="Arial" panose="020B0604020202020204" pitchFamily="34" charset="0"/>
              </a:rPr>
              <a:t>”</a:t>
            </a:r>
            <a:r>
              <a:rPr lang="en-US" sz="2200" dirty="0">
                <a:latin typeface="Arial" panose="020B0604020202020204" pitchFamily="34" charset="0"/>
                <a:cs typeface="Arial" panose="020B0604020202020204" pitchFamily="34" charset="0"/>
              </a:rPr>
              <a:t>. The spit in the south roughly extended southeastward from Jiangyin towards Hangzhou Bay and then connected with the spit of Qiantang River to form the ancient </a:t>
            </a:r>
            <a:r>
              <a:rPr lang="en-US" sz="2200" dirty="0" err="1">
                <a:latin typeface="Arial" panose="020B0604020202020204" pitchFamily="34" charset="0"/>
                <a:cs typeface="Arial" panose="020B0604020202020204" pitchFamily="34" charset="0"/>
              </a:rPr>
              <a:t>Taihu</a:t>
            </a:r>
            <a:r>
              <a:rPr lang="en-US" sz="2200" dirty="0">
                <a:latin typeface="Arial" panose="020B0604020202020204" pitchFamily="34" charset="0"/>
                <a:cs typeface="Arial" panose="020B0604020202020204" pitchFamily="34" charset="0"/>
              </a:rPr>
              <a:t> Lake.</a:t>
            </a:r>
          </a:p>
          <a:p>
            <a:pPr marL="457200" indent="-457200">
              <a:buAutoNum type="arabicParenR"/>
            </a:pPr>
            <a:r>
              <a:rPr lang="en-US" sz="2200" dirty="0">
                <a:latin typeface="Arial" panose="020B0604020202020204" pitchFamily="34" charset="0"/>
                <a:cs typeface="Arial" panose="020B0604020202020204" pitchFamily="34" charset="0"/>
              </a:rPr>
              <a:t>Since the original sand spits are higher than </a:t>
            </a:r>
            <a:r>
              <a:rPr lang="en-US" sz="2200" dirty="0" err="1">
                <a:latin typeface="Arial" panose="020B0604020202020204" pitchFamily="34" charset="0"/>
                <a:cs typeface="Arial" panose="020B0604020202020204" pitchFamily="34" charset="0"/>
              </a:rPr>
              <a:t>Taihu</a:t>
            </a:r>
            <a:r>
              <a:rPr lang="en-US" sz="2200" dirty="0">
                <a:latin typeface="Arial" panose="020B0604020202020204" pitchFamily="34" charset="0"/>
                <a:cs typeface="Arial" panose="020B0604020202020204" pitchFamily="34" charset="0"/>
              </a:rPr>
              <a:t> Lake, the delta area at the south bank of the Chang Jiang </a:t>
            </a:r>
            <a:r>
              <a:rPr lang="en-US" sz="2200" dirty="0" err="1">
                <a:latin typeface="Arial" panose="020B0604020202020204" pitchFamily="34" charset="0"/>
                <a:cs typeface="Arial" panose="020B0604020202020204" pitchFamily="34" charset="0"/>
              </a:rPr>
              <a:t>Estaury</a:t>
            </a:r>
            <a:r>
              <a:rPr lang="en-US" sz="2200" dirty="0">
                <a:latin typeface="Arial" panose="020B0604020202020204" pitchFamily="34" charset="0"/>
                <a:cs typeface="Arial" panose="020B0604020202020204" pitchFamily="34" charset="0"/>
              </a:rPr>
              <a:t> still maintains a dish-shaped depression centered on </a:t>
            </a:r>
            <a:r>
              <a:rPr lang="en-US" sz="2200" dirty="0" err="1">
                <a:latin typeface="Arial" panose="020B0604020202020204" pitchFamily="34" charset="0"/>
                <a:cs typeface="Arial" panose="020B0604020202020204" pitchFamily="34" charset="0"/>
              </a:rPr>
              <a:t>Taihu</a:t>
            </a:r>
            <a:r>
              <a:rPr lang="en-US" sz="2200" dirty="0">
                <a:latin typeface="Arial" panose="020B0604020202020204" pitchFamily="34" charset="0"/>
                <a:cs typeface="Arial" panose="020B0604020202020204" pitchFamily="34" charset="0"/>
              </a:rPr>
              <a:t> Lake and the </a:t>
            </a:r>
            <a:r>
              <a:rPr lang="en-US" sz="2200" dirty="0" err="1">
                <a:latin typeface="Arial" panose="020B0604020202020204" pitchFamily="34" charset="0"/>
                <a:cs typeface="Arial" panose="020B0604020202020204" pitchFamily="34" charset="0"/>
              </a:rPr>
              <a:t>Taihu</a:t>
            </a:r>
            <a:r>
              <a:rPr lang="en-US" sz="2200" dirty="0">
                <a:latin typeface="Arial" panose="020B0604020202020204" pitchFamily="34" charset="0"/>
                <a:cs typeface="Arial" panose="020B0604020202020204" pitchFamily="34" charset="0"/>
              </a:rPr>
              <a:t> Plain is also regarded as the main body of the Chang Jiang Delta.</a:t>
            </a:r>
            <a:endParaRPr lang="en-HK"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0254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1FB6488F-B82E-4391-B7F1-9CF005A51F09}"/>
              </a:ext>
            </a:extLst>
          </p:cNvPr>
          <p:cNvSpPr txBox="1"/>
          <p:nvPr/>
        </p:nvSpPr>
        <p:spPr>
          <a:xfrm>
            <a:off x="967153" y="909621"/>
            <a:ext cx="7280031" cy="4832092"/>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3) In the same way, another sand spit</a:t>
            </a:r>
            <a:r>
              <a:rPr lang="en-US" sz="2200" dirty="0">
                <a:solidFill>
                  <a:srgbClr val="FF0000"/>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at the </a:t>
            </a:r>
          </a:p>
          <a:p>
            <a:r>
              <a:rPr lang="en-US" sz="2200" dirty="0">
                <a:latin typeface="Arial" panose="020B0604020202020204" pitchFamily="34" charset="0"/>
                <a:cs typeface="Arial" panose="020B0604020202020204" pitchFamily="34" charset="0"/>
              </a:rPr>
              <a:t>    north bank of the Chang Jiang Estuary also extended </a:t>
            </a:r>
          </a:p>
          <a:p>
            <a:r>
              <a:rPr lang="en-US" sz="2200" dirty="0">
                <a:latin typeface="Arial" panose="020B0604020202020204" pitchFamily="34" charset="0"/>
                <a:cs typeface="Arial" panose="020B0604020202020204" pitchFamily="34" charset="0"/>
              </a:rPr>
              <a:t>    eastwards near Yangzhou, reaching the vicinity of </a:t>
            </a:r>
          </a:p>
          <a:p>
            <a:r>
              <a:rPr lang="en-US" sz="2200" dirty="0">
                <a:latin typeface="Arial" panose="020B0604020202020204" pitchFamily="34" charset="0"/>
                <a:cs typeface="Arial" panose="020B0604020202020204" pitchFamily="34" charset="0"/>
              </a:rPr>
              <a:t>    Nantong. The north of the sand spit is the </a:t>
            </a:r>
          </a:p>
          <a:p>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Lixia</a:t>
            </a:r>
            <a:r>
              <a:rPr lang="en-US" sz="2200" dirty="0">
                <a:latin typeface="Arial" panose="020B0604020202020204" pitchFamily="34" charset="0"/>
                <a:cs typeface="Arial" panose="020B0604020202020204" pitchFamily="34" charset="0"/>
              </a:rPr>
              <a:t> River Plain formed by the alluvial sediments </a:t>
            </a:r>
          </a:p>
          <a:p>
            <a:r>
              <a:rPr lang="en-US" sz="2200" dirty="0">
                <a:latin typeface="Arial" panose="020B0604020202020204" pitchFamily="34" charset="0"/>
                <a:cs typeface="Arial" panose="020B0604020202020204" pitchFamily="34" charset="0"/>
              </a:rPr>
              <a:t>    transported from the ancient </a:t>
            </a:r>
            <a:r>
              <a:rPr lang="en-US" sz="2200" dirty="0" err="1">
                <a:latin typeface="Arial" panose="020B0604020202020204" pitchFamily="34" charset="0"/>
                <a:cs typeface="Arial" panose="020B0604020202020204" pitchFamily="34" charset="0"/>
              </a:rPr>
              <a:t>Huai</a:t>
            </a:r>
            <a:r>
              <a:rPr lang="en-US" sz="2200" dirty="0">
                <a:latin typeface="Arial" panose="020B0604020202020204" pitchFamily="34" charset="0"/>
                <a:cs typeface="Arial" panose="020B0604020202020204" pitchFamily="34" charset="0"/>
              </a:rPr>
              <a:t> River and </a:t>
            </a:r>
          </a:p>
          <a:p>
            <a:r>
              <a:rPr lang="en-US" sz="2200" dirty="0">
                <a:latin typeface="Arial" panose="020B0604020202020204" pitchFamily="34" charset="0"/>
                <a:cs typeface="Arial" panose="020B0604020202020204" pitchFamily="34" charset="0"/>
              </a:rPr>
              <a:t>    Huang He. A dish-shaped depression was formed at </a:t>
            </a:r>
          </a:p>
          <a:p>
            <a:r>
              <a:rPr lang="en-US" sz="2200" dirty="0">
                <a:latin typeface="Arial" panose="020B0604020202020204" pitchFamily="34" charset="0"/>
                <a:cs typeface="Arial" panose="020B0604020202020204" pitchFamily="34" charset="0"/>
              </a:rPr>
              <a:t>    the </a:t>
            </a:r>
            <a:r>
              <a:rPr lang="en-US" sz="2200" dirty="0" err="1">
                <a:latin typeface="Arial" panose="020B0604020202020204" pitchFamily="34" charset="0"/>
                <a:cs typeface="Arial" panose="020B0604020202020204" pitchFamily="34" charset="0"/>
              </a:rPr>
              <a:t>Lixia</a:t>
            </a:r>
            <a:r>
              <a:rPr lang="en-US" sz="2200" dirty="0">
                <a:latin typeface="Arial" panose="020B0604020202020204" pitchFamily="34" charset="0"/>
                <a:cs typeface="Arial" panose="020B0604020202020204" pitchFamily="34" charset="0"/>
              </a:rPr>
              <a:t> River.</a:t>
            </a:r>
          </a:p>
          <a:p>
            <a:r>
              <a:rPr lang="en-US" sz="2200" dirty="0">
                <a:latin typeface="Arial" panose="020B0604020202020204" pitchFamily="34" charset="0"/>
                <a:cs typeface="Arial" panose="020B0604020202020204" pitchFamily="34" charset="0"/>
              </a:rPr>
              <a:t>4) Thus, the two dish-shaped depressions at the south </a:t>
            </a:r>
          </a:p>
          <a:p>
            <a:r>
              <a:rPr lang="en-US" sz="2200" dirty="0">
                <a:latin typeface="Arial" panose="020B0604020202020204" pitchFamily="34" charset="0"/>
                <a:cs typeface="Arial" panose="020B0604020202020204" pitchFamily="34" charset="0"/>
              </a:rPr>
              <a:t>    and north banks of the Chang Jiang Estuary </a:t>
            </a:r>
          </a:p>
          <a:p>
            <a:r>
              <a:rPr lang="en-US" sz="2200" dirty="0">
                <a:latin typeface="Arial" panose="020B0604020202020204" pitchFamily="34" charset="0"/>
                <a:cs typeface="Arial" panose="020B0604020202020204" pitchFamily="34" charset="0"/>
              </a:rPr>
              <a:t>    constituted the main body of the Chang Jiang Delta.</a:t>
            </a:r>
          </a:p>
          <a:p>
            <a:r>
              <a:rPr lang="en-US" sz="2200" dirty="0">
                <a:latin typeface="Arial" panose="020B0604020202020204" pitchFamily="34" charset="0"/>
                <a:cs typeface="Arial" panose="020B0604020202020204" pitchFamily="34" charset="0"/>
              </a:rPr>
              <a:t>5) At the same time, the sediments of Chang Jiang </a:t>
            </a:r>
          </a:p>
          <a:p>
            <a:r>
              <a:rPr lang="en-US" sz="2200" dirty="0">
                <a:latin typeface="Arial" panose="020B0604020202020204" pitchFamily="34" charset="0"/>
                <a:cs typeface="Arial" panose="020B0604020202020204" pitchFamily="34" charset="0"/>
              </a:rPr>
              <a:t>   continued to accumulate along the coast and formed a </a:t>
            </a:r>
          </a:p>
          <a:p>
            <a:r>
              <a:rPr lang="en-US" sz="2200" dirty="0">
                <a:latin typeface="Arial" panose="020B0604020202020204" pitchFamily="34" charset="0"/>
                <a:cs typeface="Arial" panose="020B0604020202020204" pitchFamily="34" charset="0"/>
              </a:rPr>
              <a:t>   new </a:t>
            </a:r>
            <a:r>
              <a:rPr lang="en-US" sz="2200" b="1" dirty="0">
                <a:latin typeface="Arial" panose="020B0604020202020204" pitchFamily="34" charset="0"/>
                <a:cs typeface="Arial" panose="020B0604020202020204" pitchFamily="34" charset="0"/>
              </a:rPr>
              <a:t>delta.</a:t>
            </a:r>
            <a:endParaRPr lang="en-HK"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8772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1FB6488F-B82E-4391-B7F1-9CF005A51F09}"/>
              </a:ext>
            </a:extLst>
          </p:cNvPr>
          <p:cNvSpPr txBox="1"/>
          <p:nvPr/>
        </p:nvSpPr>
        <p:spPr>
          <a:xfrm>
            <a:off x="967153" y="909621"/>
            <a:ext cx="7280031" cy="5170646"/>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6) As the vegetation in the drainage basin of Chang Jiang has been destroyed by human beings, the amount of sediments transported by Chang Jiang has increased greatly. In addition, human beings have built sea embankments at the river mouth of Chang Jiang, which has caused sediments to accumulate outside the sea embankments and has accelerated the expansion of the Chang Jiang Delta. Over the past 2,000 years, the north and south sand banks of the Chang Jiang Delta had been expanded outward by about 7,500 km</a:t>
            </a:r>
            <a:r>
              <a:rPr lang="en-US" sz="2200" dirty="0">
                <a:latin typeface="Verdana" panose="020B0604030504040204" pitchFamily="34" charset="0"/>
                <a:ea typeface="Verdana" panose="020B0604030504040204" pitchFamily="34" charset="0"/>
                <a:cs typeface="Verdana" panose="020B0604030504040204" pitchFamily="34" charset="0"/>
              </a:rPr>
              <a:t>²</a:t>
            </a:r>
            <a:r>
              <a:rPr lang="en-US" sz="2200" dirty="0">
                <a:latin typeface="Arial" panose="020B0604020202020204" pitchFamily="34" charset="0"/>
                <a:cs typeface="Arial" panose="020B0604020202020204" pitchFamily="34" charset="0"/>
              </a:rPr>
              <a:t>.</a:t>
            </a:r>
          </a:p>
          <a:p>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Since Shanghai is part of the alluvial plain of the Chang Jiang Delta, the general terrain of Shanghai is low and flat, with an average height of only 4m above sea level.</a:t>
            </a:r>
            <a:endParaRPr lang="en-HK"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6145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1FB6488F-B82E-4391-B7F1-9CF005A51F09}"/>
              </a:ext>
            </a:extLst>
          </p:cNvPr>
          <p:cNvSpPr txBox="1"/>
          <p:nvPr/>
        </p:nvSpPr>
        <p:spPr>
          <a:xfrm>
            <a:off x="967153" y="909621"/>
            <a:ext cx="6866793" cy="2800767"/>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Because Shanghai is part of the alluvial plain of the Chang Jiang Delta, the rivers in the area are intertwined and there are many lakes. Most of the rivers and lakes in Shanghai are connected to </a:t>
            </a:r>
            <a:r>
              <a:rPr lang="en-US" sz="2200" dirty="0" err="1">
                <a:latin typeface="Arial" panose="020B0604020202020204" pitchFamily="34" charset="0"/>
                <a:cs typeface="Arial" panose="020B0604020202020204" pitchFamily="34" charset="0"/>
              </a:rPr>
              <a:t>Taihu</a:t>
            </a:r>
            <a:r>
              <a:rPr lang="en-US" sz="2200" dirty="0">
                <a:latin typeface="Arial" panose="020B0604020202020204" pitchFamily="34" charset="0"/>
                <a:cs typeface="Arial" panose="020B0604020202020204" pitchFamily="34" charset="0"/>
              </a:rPr>
              <a:t> Lake in the upstream, and most of them flow into the Huangpu River (the largest river in Shanghai) downstream. Finally, they flow into the East China Sea through the Chang Jiang Estuary.</a:t>
            </a:r>
            <a:endParaRPr lang="en-HK"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9888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D626C-50D6-4A52-B8C9-7D18CBFE6264}"/>
              </a:ext>
            </a:extLst>
          </p:cNvPr>
          <p:cNvSpPr>
            <a:spLocks noGrp="1"/>
          </p:cNvSpPr>
          <p:nvPr>
            <p:ph type="title"/>
          </p:nvPr>
        </p:nvSpPr>
        <p:spPr>
          <a:xfrm>
            <a:off x="533400" y="432261"/>
            <a:ext cx="7524003" cy="652867"/>
          </a:xfrm>
        </p:spPr>
        <p:txBody>
          <a:bodyPr>
            <a:normAutofit/>
          </a:bodyPr>
          <a:lstStyle/>
          <a:p>
            <a:r>
              <a:rPr lang="en-US" altLang="zh-TW" sz="3200" b="1" u="sng" dirty="0"/>
              <a:t>The “most” of </a:t>
            </a:r>
            <a:r>
              <a:rPr lang="en-US" altLang="zh-TW" sz="3200" b="1" u="sng" dirty="0" err="1"/>
              <a:t>chang</a:t>
            </a:r>
            <a:r>
              <a:rPr lang="en-US" altLang="zh-TW" sz="3200" b="1" u="sng" dirty="0"/>
              <a:t> Jiang</a:t>
            </a:r>
            <a:endParaRPr lang="en-HK" sz="3200" b="1" u="sng" dirty="0"/>
          </a:p>
        </p:txBody>
      </p:sp>
      <p:sp>
        <p:nvSpPr>
          <p:cNvPr id="4" name="TextBox 5">
            <a:extLst>
              <a:ext uri="{FF2B5EF4-FFF2-40B4-BE49-F238E27FC236}">
                <a16:creationId xmlns:a16="http://schemas.microsoft.com/office/drawing/2014/main" id="{1FB6488F-B82E-4391-B7F1-9CF005A51F09}"/>
              </a:ext>
            </a:extLst>
          </p:cNvPr>
          <p:cNvSpPr txBox="1"/>
          <p:nvPr/>
        </p:nvSpPr>
        <p:spPr>
          <a:xfrm>
            <a:off x="533399" y="1182182"/>
            <a:ext cx="8176968" cy="5170646"/>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Among the longest rivers in the world, Chang Jiang (6,300 km) is ranked as the third longest, after the Amazon River in South America and the Nile River in Africa. Huang </a:t>
            </a:r>
            <a:r>
              <a:rPr lang="en-US" sz="2200" dirty="0" smtClean="0">
                <a:latin typeface="Arial" panose="020B0604020202020204" pitchFamily="34" charset="0"/>
                <a:cs typeface="Arial" panose="020B0604020202020204" pitchFamily="34" charset="0"/>
              </a:rPr>
              <a:t>He </a:t>
            </a:r>
            <a:r>
              <a:rPr lang="en-US" sz="2200" dirty="0">
                <a:latin typeface="Arial" panose="020B0604020202020204" pitchFamily="34" charset="0"/>
                <a:cs typeface="Arial" panose="020B0604020202020204" pitchFamily="34" charset="0"/>
              </a:rPr>
              <a:t>is the fifth longest in the world (Figure 1).</a:t>
            </a:r>
          </a:p>
          <a:p>
            <a:pPr marL="342900" indent="-342900">
              <a:buFont typeface="Arial" panose="020B0604020202020204" pitchFamily="34" charset="0"/>
              <a:buChar char="•"/>
            </a:pPr>
            <a:r>
              <a:rPr lang="en-HK" sz="2200" dirty="0">
                <a:latin typeface="Arial" panose="020B0604020202020204" pitchFamily="34" charset="0"/>
                <a:cs typeface="Arial" panose="020B0604020202020204" pitchFamily="34" charset="0"/>
              </a:rPr>
              <a:t>Chang Jiang originates from </a:t>
            </a:r>
            <a:r>
              <a:rPr lang="en-HK" sz="2200" dirty="0" err="1">
                <a:latin typeface="Arial" panose="020B0604020202020204" pitchFamily="34" charset="0"/>
                <a:cs typeface="Arial" panose="020B0604020202020204" pitchFamily="34" charset="0"/>
              </a:rPr>
              <a:t>Tanggula</a:t>
            </a:r>
            <a:r>
              <a:rPr lang="en-HK" sz="2200" dirty="0">
                <a:latin typeface="Arial" panose="020B0604020202020204" pitchFamily="34" charset="0"/>
                <a:cs typeface="Arial" panose="020B0604020202020204" pitchFamily="34" charset="0"/>
              </a:rPr>
              <a:t> Mountains on the Qinghai-Tibetan Plateau and it flows through </a:t>
            </a:r>
            <a:r>
              <a:rPr lang="en-US" altLang="zh-TW" sz="2200" dirty="0">
                <a:latin typeface="Arial" panose="020B0604020202020204" pitchFamily="34" charset="0"/>
                <a:cs typeface="Arial" panose="020B0604020202020204" pitchFamily="34" charset="0"/>
              </a:rPr>
              <a:t>11 regions (including provinces, municipalities and autonomous regions) -</a:t>
            </a:r>
            <a:r>
              <a:rPr lang="en-HK" sz="2200" dirty="0">
                <a:latin typeface="Arial" panose="020B0604020202020204" pitchFamily="34" charset="0"/>
                <a:cs typeface="Arial" panose="020B0604020202020204" pitchFamily="34" charset="0"/>
              </a:rPr>
              <a:t> Qinghai, Xizang, Sichuan, Yunnan, Chongqing, Hubei, Hunan, Jiangxi, Anhui, Jiangsu and Shanghai. Besides, the tributaries of Chang Jiang flow through parts of provinces like Gansu, Guizhou, Shaanxi, Guangxi, Henan, Zhejiang and Guangdong. In the end, Chang Jiang flows into the East China Sea in Shanghai (Figure 2).</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Chang Jiang</a:t>
            </a:r>
            <a:r>
              <a:rPr lang="en-US" sz="2200" dirty="0">
                <a:solidFill>
                  <a:srgbClr val="FF0000"/>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is the </a:t>
            </a:r>
            <a:r>
              <a:rPr lang="en-US" sz="2200" b="1" dirty="0">
                <a:latin typeface="Arial" panose="020B0604020202020204" pitchFamily="34" charset="0"/>
                <a:cs typeface="Arial" panose="020B0604020202020204" pitchFamily="34" charset="0"/>
              </a:rPr>
              <a:t>longest river in </a:t>
            </a:r>
            <a:r>
              <a:rPr lang="en-US" sz="2200" b="1" dirty="0" smtClean="0">
                <a:latin typeface="Arial" panose="020B0604020202020204" pitchFamily="34" charset="0"/>
                <a:cs typeface="Arial" panose="020B0604020202020204" pitchFamily="34" charset="0"/>
              </a:rPr>
              <a:t>our country</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with the </a:t>
            </a:r>
            <a:r>
              <a:rPr lang="en-US" sz="2200" b="1" dirty="0">
                <a:latin typeface="Arial" panose="020B0604020202020204" pitchFamily="34" charset="0"/>
                <a:cs typeface="Arial" panose="020B0604020202020204" pitchFamily="34" charset="0"/>
              </a:rPr>
              <a:t>highest annual runoff and largest drainage area.</a:t>
            </a:r>
            <a:endParaRPr lang="en-HK"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4029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9FA9-AC6E-4900-9569-5C73BC06169E}"/>
              </a:ext>
            </a:extLst>
          </p:cNvPr>
          <p:cNvSpPr>
            <a:spLocks noGrp="1"/>
          </p:cNvSpPr>
          <p:nvPr>
            <p:ph type="title"/>
          </p:nvPr>
        </p:nvSpPr>
        <p:spPr>
          <a:xfrm>
            <a:off x="836253" y="813827"/>
            <a:ext cx="7773338" cy="487435"/>
          </a:xfrm>
        </p:spPr>
        <p:txBody>
          <a:bodyPr>
            <a:normAutofit/>
          </a:bodyPr>
          <a:lstStyle/>
          <a:p>
            <a:pPr algn="l"/>
            <a:r>
              <a:rPr lang="en-US" altLang="zh-TW" sz="2800" b="1" dirty="0">
                <a:solidFill>
                  <a:srgbClr val="0070C0"/>
                </a:solidFill>
              </a:rPr>
              <a:t>3. The formation of </a:t>
            </a:r>
            <a:r>
              <a:rPr lang="en-US" altLang="zh-TW" sz="2800" b="1" dirty="0" err="1">
                <a:solidFill>
                  <a:srgbClr val="0070C0"/>
                </a:solidFill>
              </a:rPr>
              <a:t>chongming</a:t>
            </a:r>
            <a:r>
              <a:rPr lang="en-US" altLang="zh-TW" sz="2800" b="1" dirty="0">
                <a:solidFill>
                  <a:srgbClr val="0070C0"/>
                </a:solidFill>
              </a:rPr>
              <a:t> island</a:t>
            </a:r>
            <a:endParaRPr lang="en-HK" sz="2800" b="1" dirty="0">
              <a:solidFill>
                <a:srgbClr val="0070C0"/>
              </a:solidFill>
            </a:endParaRPr>
          </a:p>
        </p:txBody>
      </p:sp>
      <p:sp>
        <p:nvSpPr>
          <p:cNvPr id="5" name="矩形 4"/>
          <p:cNvSpPr/>
          <p:nvPr/>
        </p:nvSpPr>
        <p:spPr>
          <a:xfrm>
            <a:off x="1056060" y="1646660"/>
            <a:ext cx="6813055" cy="3816429"/>
          </a:xfrm>
          <a:prstGeom prst="rect">
            <a:avLst/>
          </a:prstGeom>
        </p:spPr>
        <p:txBody>
          <a:bodyPr wrap="square">
            <a:spAutoFit/>
          </a:bodyPr>
          <a:lstStyle/>
          <a:p>
            <a:pPr marL="342900" indent="-342900">
              <a:buFont typeface="Arial" panose="020B0604020202020204" pitchFamily="34" charset="0"/>
              <a:buChar char="•"/>
            </a:pPr>
            <a:r>
              <a:rPr lang="en-US" altLang="zh-HK" sz="2200" dirty="0">
                <a:latin typeface="Arial" panose="020B0604020202020204" pitchFamily="34" charset="0"/>
                <a:cs typeface="Arial" panose="020B0604020202020204" pitchFamily="34" charset="0"/>
              </a:rPr>
              <a:t>The river channels at the Chang Jiang </a:t>
            </a:r>
            <a:r>
              <a:rPr lang="en-US" altLang="zh-HK" sz="2200" dirty="0" err="1">
                <a:latin typeface="Arial" panose="020B0604020202020204" pitchFamily="34" charset="0"/>
                <a:cs typeface="Arial" panose="020B0604020202020204" pitchFamily="34" charset="0"/>
              </a:rPr>
              <a:t>Estaury</a:t>
            </a:r>
            <a:r>
              <a:rPr lang="en-US" altLang="zh-HK" sz="2200" dirty="0">
                <a:latin typeface="Arial" panose="020B0604020202020204" pitchFamily="34" charset="0"/>
                <a:cs typeface="Arial" panose="020B0604020202020204" pitchFamily="34" charset="0"/>
              </a:rPr>
              <a:t> are wide. Coupled with the influence of ocean tides, the water flow velocity there is slow. This is beneficial to sediment deposition and leading to the formation of various large and small sand bars in the center of the Chang Jiang Estuary. </a:t>
            </a:r>
            <a:r>
              <a:rPr lang="en-US" altLang="zh-HK" sz="2200" dirty="0" err="1">
                <a:latin typeface="Arial" panose="020B0604020202020204" pitchFamily="34" charset="0"/>
                <a:cs typeface="Arial" panose="020B0604020202020204" pitchFamily="34" charset="0"/>
              </a:rPr>
              <a:t>Chongming</a:t>
            </a:r>
            <a:r>
              <a:rPr lang="en-US" altLang="zh-HK" sz="2200" dirty="0">
                <a:latin typeface="Arial" panose="020B0604020202020204" pitchFamily="34" charset="0"/>
                <a:cs typeface="Arial" panose="020B0604020202020204" pitchFamily="34" charset="0"/>
              </a:rPr>
              <a:t> Island, </a:t>
            </a:r>
            <a:r>
              <a:rPr lang="en-US" altLang="zh-HK" sz="2200" dirty="0" err="1">
                <a:latin typeface="Arial" panose="020B0604020202020204" pitchFamily="34" charset="0"/>
                <a:cs typeface="Arial" panose="020B0604020202020204" pitchFamily="34" charset="0"/>
              </a:rPr>
              <a:t>Changxing</a:t>
            </a:r>
            <a:r>
              <a:rPr lang="en-US" altLang="zh-HK" sz="2200" dirty="0">
                <a:latin typeface="Arial" panose="020B0604020202020204" pitchFamily="34" charset="0"/>
                <a:cs typeface="Arial" panose="020B0604020202020204" pitchFamily="34" charset="0"/>
              </a:rPr>
              <a:t> Island and </a:t>
            </a:r>
            <a:r>
              <a:rPr lang="en-US" altLang="zh-HK" sz="2200" dirty="0" err="1">
                <a:latin typeface="Arial" panose="020B0604020202020204" pitchFamily="34" charset="0"/>
                <a:cs typeface="Arial" panose="020B0604020202020204" pitchFamily="34" charset="0"/>
              </a:rPr>
              <a:t>Hengsha</a:t>
            </a:r>
            <a:r>
              <a:rPr lang="en-US" altLang="zh-HK" sz="2200" dirty="0">
                <a:latin typeface="Arial" panose="020B0604020202020204" pitchFamily="34" charset="0"/>
                <a:cs typeface="Arial" panose="020B0604020202020204" pitchFamily="34" charset="0"/>
              </a:rPr>
              <a:t> Island are examples of this. </a:t>
            </a:r>
            <a:r>
              <a:rPr lang="en-US" altLang="zh-HK" sz="2200" dirty="0" err="1">
                <a:latin typeface="Arial" panose="020B0604020202020204" pitchFamily="34" charset="0"/>
                <a:cs typeface="Arial" panose="020B0604020202020204" pitchFamily="34" charset="0"/>
              </a:rPr>
              <a:t>Chongming</a:t>
            </a:r>
            <a:r>
              <a:rPr lang="en-US" altLang="zh-HK" sz="2200" dirty="0">
                <a:latin typeface="Arial" panose="020B0604020202020204" pitchFamily="34" charset="0"/>
                <a:cs typeface="Arial" panose="020B0604020202020204" pitchFamily="34" charset="0"/>
              </a:rPr>
              <a:t> Island, with an area of more than 700 km</a:t>
            </a:r>
            <a:r>
              <a:rPr lang="en-US" altLang="zh-HK" sz="2200" dirty="0">
                <a:latin typeface="Verdana" panose="020B0604030504040204" pitchFamily="34" charset="0"/>
                <a:ea typeface="Verdana" panose="020B0604030504040204" pitchFamily="34" charset="0"/>
                <a:cs typeface="Verdana" panose="020B0604030504040204" pitchFamily="34" charset="0"/>
              </a:rPr>
              <a:t>²</a:t>
            </a:r>
            <a:r>
              <a:rPr lang="en-US" altLang="zh-HK" sz="2200" dirty="0">
                <a:latin typeface="Arial" panose="020B0604020202020204" pitchFamily="34" charset="0"/>
                <a:cs typeface="Arial" panose="020B0604020202020204" pitchFamily="34" charset="0"/>
              </a:rPr>
              <a:t>, is the </a:t>
            </a:r>
            <a:r>
              <a:rPr lang="en-US" altLang="zh-HK" sz="2200" b="1" dirty="0">
                <a:latin typeface="Arial" panose="020B0604020202020204" pitchFamily="34" charset="0"/>
                <a:cs typeface="Arial" panose="020B0604020202020204" pitchFamily="34" charset="0"/>
              </a:rPr>
              <a:t>largest alluvial island in the world </a:t>
            </a:r>
            <a:r>
              <a:rPr lang="en-US" altLang="zh-HK" sz="2200" dirty="0">
                <a:latin typeface="Arial" panose="020B0604020202020204" pitchFamily="34" charset="0"/>
                <a:cs typeface="Arial" panose="020B0604020202020204" pitchFamily="34" charset="0"/>
              </a:rPr>
              <a:t>and the </a:t>
            </a:r>
            <a:r>
              <a:rPr lang="en-US" altLang="zh-HK" sz="2200" b="1" dirty="0">
                <a:latin typeface="Arial" panose="020B0604020202020204" pitchFamily="34" charset="0"/>
                <a:cs typeface="Arial" panose="020B0604020202020204" pitchFamily="34" charset="0"/>
              </a:rPr>
              <a:t>third largest island in </a:t>
            </a:r>
            <a:r>
              <a:rPr lang="en-US" altLang="zh-HK" sz="2200" b="1" dirty="0" smtClean="0">
                <a:latin typeface="Arial" panose="020B0604020202020204" pitchFamily="34" charset="0"/>
                <a:cs typeface="Arial" panose="020B0604020202020204" pitchFamily="34" charset="0"/>
              </a:rPr>
              <a:t>our country.</a:t>
            </a:r>
            <a:endParaRPr lang="zh-HK" altLang="en-US"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5796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ody of water surrounded by trees&#10;&#10;Description automatically generated">
            <a:extLst>
              <a:ext uri="{FF2B5EF4-FFF2-40B4-BE49-F238E27FC236}">
                <a16:creationId xmlns:a16="http://schemas.microsoft.com/office/drawing/2014/main" id="{44BE9A2C-48D8-473C-A2AF-915DB89730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05196" cy="3978897"/>
          </a:xfrm>
          <a:prstGeom prst="rect">
            <a:avLst/>
          </a:prstGeom>
        </p:spPr>
      </p:pic>
      <p:pic>
        <p:nvPicPr>
          <p:cNvPr id="5" name="Picture 4" descr="A body of water&#10;&#10;Description automatically generated">
            <a:extLst>
              <a:ext uri="{FF2B5EF4-FFF2-40B4-BE49-F238E27FC236}">
                <a16:creationId xmlns:a16="http://schemas.microsoft.com/office/drawing/2014/main" id="{3F0E6235-930F-4003-912A-3D39BD2C25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9196" y="3216896"/>
            <a:ext cx="4854804" cy="3641103"/>
          </a:xfrm>
          <a:prstGeom prst="rect">
            <a:avLst/>
          </a:prstGeom>
        </p:spPr>
      </p:pic>
      <p:sp>
        <p:nvSpPr>
          <p:cNvPr id="6" name="Speech Bubble: Rectangle with Corners Rounded 5">
            <a:extLst>
              <a:ext uri="{FF2B5EF4-FFF2-40B4-BE49-F238E27FC236}">
                <a16:creationId xmlns:a16="http://schemas.microsoft.com/office/drawing/2014/main" id="{4BFE4C60-E2BE-4727-A9BD-4F69BB2A26CA}"/>
              </a:ext>
            </a:extLst>
          </p:cNvPr>
          <p:cNvSpPr/>
          <p:nvPr/>
        </p:nvSpPr>
        <p:spPr>
          <a:xfrm>
            <a:off x="386499" y="4458878"/>
            <a:ext cx="3497344" cy="930807"/>
          </a:xfrm>
          <a:prstGeom prst="wedgeRoundRectCallout">
            <a:avLst>
              <a:gd name="adj1" fmla="val 55827"/>
              <a:gd name="adj2" fmla="val -5944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t>Figure 7  </a:t>
            </a:r>
            <a:r>
              <a:rPr lang="en-US" altLang="zh-TW" sz="2800" dirty="0" err="1"/>
              <a:t>Chongming</a:t>
            </a:r>
            <a:r>
              <a:rPr lang="en-US" altLang="zh-TW" sz="2800" dirty="0"/>
              <a:t> </a:t>
            </a:r>
            <a:r>
              <a:rPr lang="en-US" altLang="zh-TW" sz="2800" dirty="0" err="1"/>
              <a:t>Dongtan</a:t>
            </a:r>
            <a:r>
              <a:rPr lang="en-US" altLang="zh-TW" sz="2800" dirty="0"/>
              <a:t> Wetland</a:t>
            </a:r>
            <a:endParaRPr lang="en-HK" sz="2800" dirty="0"/>
          </a:p>
        </p:txBody>
      </p:sp>
    </p:spTree>
    <p:extLst>
      <p:ext uri="{BB962C8B-B14F-4D97-AF65-F5344CB8AC3E}">
        <p14:creationId xmlns:p14="http://schemas.microsoft.com/office/powerpoint/2010/main" val="2483910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73645" y="1286176"/>
            <a:ext cx="6813055" cy="3477875"/>
          </a:xfrm>
          <a:prstGeom prst="rect">
            <a:avLst/>
          </a:prstGeom>
        </p:spPr>
        <p:txBody>
          <a:bodyPr wrap="square">
            <a:spAutoFit/>
          </a:bodyPr>
          <a:lstStyle/>
          <a:p>
            <a:pPr marL="342900" indent="-342900">
              <a:buFont typeface="Arial" panose="020B0604020202020204" pitchFamily="34" charset="0"/>
              <a:buChar char="•"/>
            </a:pPr>
            <a:r>
              <a:rPr lang="en-US" altLang="zh-HK" sz="2200" dirty="0">
                <a:latin typeface="Arial" panose="020B0604020202020204" pitchFamily="34" charset="0"/>
                <a:cs typeface="Arial" panose="020B0604020202020204" pitchFamily="34" charset="0"/>
              </a:rPr>
              <a:t>Up to now, the land at the eastern tip of Chongming Island and the eastern part of Shanghai is still growing due to the deposition and siltation of sediment at the Chang Jiang Estuary. In addition, south of the three islands of Chongming Island, </a:t>
            </a:r>
            <a:r>
              <a:rPr lang="en-US" altLang="zh-HK" sz="2200" dirty="0" err="1">
                <a:latin typeface="Arial" panose="020B0604020202020204" pitchFamily="34" charset="0"/>
                <a:cs typeface="Arial" panose="020B0604020202020204" pitchFamily="34" charset="0"/>
              </a:rPr>
              <a:t>Changxing</a:t>
            </a:r>
            <a:r>
              <a:rPr lang="en-US" altLang="zh-HK" sz="2200" dirty="0">
                <a:latin typeface="Arial" panose="020B0604020202020204" pitchFamily="34" charset="0"/>
                <a:cs typeface="Arial" panose="020B0604020202020204" pitchFamily="34" charset="0"/>
              </a:rPr>
              <a:t> Island and </a:t>
            </a:r>
            <a:r>
              <a:rPr lang="en-US" altLang="zh-HK" sz="2200" dirty="0" err="1">
                <a:latin typeface="Arial" panose="020B0604020202020204" pitchFamily="34" charset="0"/>
                <a:cs typeface="Arial" panose="020B0604020202020204" pitchFamily="34" charset="0"/>
              </a:rPr>
              <a:t>Hengsha</a:t>
            </a:r>
            <a:r>
              <a:rPr lang="en-US" altLang="zh-HK" sz="2200" dirty="0">
                <a:latin typeface="Arial" panose="020B0604020202020204" pitchFamily="34" charset="0"/>
                <a:cs typeface="Arial" panose="020B0604020202020204" pitchFamily="34" charset="0"/>
              </a:rPr>
              <a:t> Island, another new sand island has been formed and emerged from the water – it is called </a:t>
            </a:r>
            <a:r>
              <a:rPr lang="en-US" altLang="zh-HK" sz="2200" dirty="0" err="1">
                <a:latin typeface="Arial" panose="020B0604020202020204" pitchFamily="34" charset="0"/>
                <a:cs typeface="Arial" panose="020B0604020202020204" pitchFamily="34" charset="0"/>
              </a:rPr>
              <a:t>Jiuduansha</a:t>
            </a:r>
            <a:r>
              <a:rPr lang="en-US" altLang="zh-HK" sz="2200" dirty="0">
                <a:latin typeface="Arial" panose="020B0604020202020204" pitchFamily="34" charset="0"/>
                <a:cs typeface="Arial" panose="020B0604020202020204" pitchFamily="34" charset="0"/>
              </a:rPr>
              <a:t> and is the youngest sand island in Shanghai today (Figure 7-10).</a:t>
            </a:r>
            <a:endParaRPr lang="zh-HK" alt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7097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1172E7-C6B8-4598-A665-F3A26EA186ED}"/>
              </a:ext>
            </a:extLst>
          </p:cNvPr>
          <p:cNvPicPr>
            <a:picLocks noChangeAspect="1"/>
          </p:cNvPicPr>
          <p:nvPr/>
        </p:nvPicPr>
        <p:blipFill>
          <a:blip r:embed="rId2"/>
          <a:stretch>
            <a:fillRect/>
          </a:stretch>
        </p:blipFill>
        <p:spPr>
          <a:xfrm>
            <a:off x="349307" y="142627"/>
            <a:ext cx="3347489" cy="2538429"/>
          </a:xfrm>
          <a:prstGeom prst="rect">
            <a:avLst/>
          </a:prstGeom>
        </p:spPr>
      </p:pic>
      <p:sp>
        <p:nvSpPr>
          <p:cNvPr id="3" name="Thought Bubble: Cloud 2">
            <a:extLst>
              <a:ext uri="{FF2B5EF4-FFF2-40B4-BE49-F238E27FC236}">
                <a16:creationId xmlns:a16="http://schemas.microsoft.com/office/drawing/2014/main" id="{AEE48C5E-6E84-41A0-A6C3-24AD01496627}"/>
              </a:ext>
            </a:extLst>
          </p:cNvPr>
          <p:cNvSpPr/>
          <p:nvPr/>
        </p:nvSpPr>
        <p:spPr>
          <a:xfrm>
            <a:off x="2556769" y="2263806"/>
            <a:ext cx="2175029" cy="967666"/>
          </a:xfrm>
          <a:prstGeom prst="cloudCallout">
            <a:avLst>
              <a:gd name="adj1" fmla="val -66585"/>
              <a:gd name="adj2" fmla="val -732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1. About </a:t>
            </a:r>
            <a:r>
              <a:rPr lang="en-US" dirty="0"/>
              <a:t>6,000</a:t>
            </a:r>
            <a:r>
              <a:rPr lang="zh-HK" altLang="en-US" dirty="0"/>
              <a:t> </a:t>
            </a:r>
            <a:r>
              <a:rPr lang="en-US" altLang="zh-HK" dirty="0"/>
              <a:t>years ago</a:t>
            </a:r>
            <a:endParaRPr lang="en-HK" dirty="0"/>
          </a:p>
        </p:txBody>
      </p:sp>
      <p:pic>
        <p:nvPicPr>
          <p:cNvPr id="4" name="圖片 2">
            <a:extLst>
              <a:ext uri="{FF2B5EF4-FFF2-40B4-BE49-F238E27FC236}">
                <a16:creationId xmlns:a16="http://schemas.microsoft.com/office/drawing/2014/main" id="{A7984805-2427-4D73-85C9-AD41D6172468}"/>
              </a:ext>
            </a:extLst>
          </p:cNvPr>
          <p:cNvPicPr/>
          <p:nvPr/>
        </p:nvPicPr>
        <p:blipFill rotWithShape="1">
          <a:blip r:embed="rId3" cstate="print">
            <a:extLst>
              <a:ext uri="{28A0092B-C50C-407E-A947-70E740481C1C}">
                <a14:useLocalDpi xmlns:a14="http://schemas.microsoft.com/office/drawing/2010/main" val="0"/>
              </a:ext>
            </a:extLst>
          </a:blip>
          <a:srcRect l="13984" t="44311" r="47660" b="31468"/>
          <a:stretch/>
        </p:blipFill>
        <p:spPr bwMode="auto">
          <a:xfrm>
            <a:off x="4731798" y="264051"/>
            <a:ext cx="2805344" cy="2621191"/>
          </a:xfrm>
          <a:prstGeom prst="rect">
            <a:avLst/>
          </a:prstGeom>
          <a:ln>
            <a:noFill/>
          </a:ln>
          <a:extLst>
            <a:ext uri="{53640926-AAD7-44D8-BBD7-CCE9431645EC}">
              <a14:shadowObscured xmlns:a14="http://schemas.microsoft.com/office/drawing/2010/main"/>
            </a:ext>
          </a:extLst>
        </p:spPr>
      </p:pic>
      <p:sp>
        <p:nvSpPr>
          <p:cNvPr id="5" name="Thought Bubble: Cloud 4">
            <a:extLst>
              <a:ext uri="{FF2B5EF4-FFF2-40B4-BE49-F238E27FC236}">
                <a16:creationId xmlns:a16="http://schemas.microsoft.com/office/drawing/2014/main" id="{A4F56061-AF69-40B0-909C-C7BF957FA33A}"/>
              </a:ext>
            </a:extLst>
          </p:cNvPr>
          <p:cNvSpPr/>
          <p:nvPr/>
        </p:nvSpPr>
        <p:spPr>
          <a:xfrm>
            <a:off x="6187736" y="2681056"/>
            <a:ext cx="2867487" cy="967666"/>
          </a:xfrm>
          <a:prstGeom prst="cloudCallout">
            <a:avLst>
              <a:gd name="adj1" fmla="val -24136"/>
              <a:gd name="adj2" fmla="val -1081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2. About the third century AD</a:t>
            </a:r>
            <a:endParaRPr lang="en-HK" dirty="0"/>
          </a:p>
        </p:txBody>
      </p:sp>
      <p:pic>
        <p:nvPicPr>
          <p:cNvPr id="6" name="Picture 5">
            <a:extLst>
              <a:ext uri="{FF2B5EF4-FFF2-40B4-BE49-F238E27FC236}">
                <a16:creationId xmlns:a16="http://schemas.microsoft.com/office/drawing/2014/main" id="{86247EE4-AB4A-4FBF-A458-529440D3DCC7}"/>
              </a:ext>
            </a:extLst>
          </p:cNvPr>
          <p:cNvPicPr>
            <a:picLocks noChangeAspect="1"/>
          </p:cNvPicPr>
          <p:nvPr/>
        </p:nvPicPr>
        <p:blipFill>
          <a:blip r:embed="rId4"/>
          <a:stretch>
            <a:fillRect/>
          </a:stretch>
        </p:blipFill>
        <p:spPr>
          <a:xfrm>
            <a:off x="349307" y="3286346"/>
            <a:ext cx="2490388" cy="3031777"/>
          </a:xfrm>
          <a:prstGeom prst="rect">
            <a:avLst/>
          </a:prstGeom>
        </p:spPr>
      </p:pic>
      <p:sp>
        <p:nvSpPr>
          <p:cNvPr id="8" name="Thought Bubble: Cloud 7">
            <a:extLst>
              <a:ext uri="{FF2B5EF4-FFF2-40B4-BE49-F238E27FC236}">
                <a16:creationId xmlns:a16="http://schemas.microsoft.com/office/drawing/2014/main" id="{A1256DAF-5F9A-4D77-953E-5142AE3F33F1}"/>
              </a:ext>
            </a:extLst>
          </p:cNvPr>
          <p:cNvSpPr/>
          <p:nvPr/>
        </p:nvSpPr>
        <p:spPr>
          <a:xfrm>
            <a:off x="2839695" y="5209836"/>
            <a:ext cx="2175029" cy="967666"/>
          </a:xfrm>
          <a:prstGeom prst="cloudCallout">
            <a:avLst>
              <a:gd name="adj1" fmla="val -66585"/>
              <a:gd name="adj2" fmla="val -732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3. Nowadays</a:t>
            </a:r>
            <a:endParaRPr lang="en-HK" dirty="0"/>
          </a:p>
        </p:txBody>
      </p:sp>
      <p:sp>
        <p:nvSpPr>
          <p:cNvPr id="9" name="Speech Bubble: Rectangle with Corners Rounded 8">
            <a:extLst>
              <a:ext uri="{FF2B5EF4-FFF2-40B4-BE49-F238E27FC236}">
                <a16:creationId xmlns:a16="http://schemas.microsoft.com/office/drawing/2014/main" id="{F9190E19-706D-4771-9A5D-E9326DE40A65}"/>
              </a:ext>
            </a:extLst>
          </p:cNvPr>
          <p:cNvSpPr/>
          <p:nvPr/>
        </p:nvSpPr>
        <p:spPr>
          <a:xfrm>
            <a:off x="5299969" y="4527612"/>
            <a:ext cx="3657600" cy="1538115"/>
          </a:xfrm>
          <a:prstGeom prst="wedgeRoundRectCallout">
            <a:avLst>
              <a:gd name="adj1" fmla="val -51173"/>
              <a:gd name="adj2" fmla="val -7723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Figure 7  A series of sketches showing the development </a:t>
            </a:r>
            <a:r>
              <a:rPr lang="en-US" altLang="zh-TW" sz="2400" dirty="0">
                <a:solidFill>
                  <a:schemeClr val="bg1"/>
                </a:solidFill>
              </a:rPr>
              <a:t>of Chang Jiang </a:t>
            </a:r>
            <a:r>
              <a:rPr lang="en-US" altLang="zh-TW" sz="2400" dirty="0"/>
              <a:t>Delta</a:t>
            </a:r>
            <a:endParaRPr lang="en-HK" sz="2400" dirty="0"/>
          </a:p>
        </p:txBody>
      </p:sp>
    </p:spTree>
    <p:extLst>
      <p:ext uri="{BB962C8B-B14F-4D97-AF65-F5344CB8AC3E}">
        <p14:creationId xmlns:p14="http://schemas.microsoft.com/office/powerpoint/2010/main" val="1486253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圖片 4">
            <a:extLst>
              <a:ext uri="{FF2B5EF4-FFF2-40B4-BE49-F238E27FC236}">
                <a16:creationId xmlns:a16="http://schemas.microsoft.com/office/drawing/2014/main" id="{6AE89EE2-7B09-4EA2-9BA1-2EDA68C456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869" t="5847" r="14246" b="4543"/>
          <a:stretch>
            <a:fillRect/>
          </a:stretch>
        </p:blipFill>
        <p:spPr bwMode="auto">
          <a:xfrm>
            <a:off x="266330" y="200151"/>
            <a:ext cx="6116715" cy="5546599"/>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5">
            <a:extLst>
              <a:ext uri="{FF2B5EF4-FFF2-40B4-BE49-F238E27FC236}">
                <a16:creationId xmlns:a16="http://schemas.microsoft.com/office/drawing/2014/main" id="{68CBEA63-9780-45A7-9437-83F8B7881181}"/>
              </a:ext>
            </a:extLst>
          </p:cNvPr>
          <p:cNvSpPr txBox="1">
            <a:spLocks noChangeArrowheads="1"/>
          </p:cNvSpPr>
          <p:nvPr/>
        </p:nvSpPr>
        <p:spPr bwMode="auto">
          <a:xfrm>
            <a:off x="2910254" y="2040426"/>
            <a:ext cx="1984415" cy="490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TW" sz="1000" b="1"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zh-TW" b="1" dirty="0" err="1">
                <a:latin typeface="Calibri" panose="020F0502020204030204" pitchFamily="34" charset="0"/>
                <a:ea typeface="PMingLiU" panose="02020500000000000000" pitchFamily="18" charset="-120"/>
                <a:cs typeface="Times New Roman" panose="02020603050405020304" pitchFamily="18" charset="0"/>
              </a:rPr>
              <a:t>Chongming</a:t>
            </a:r>
            <a:r>
              <a:rPr lang="en-US" altLang="zh-TW" b="1" dirty="0">
                <a:latin typeface="Calibri" panose="020F0502020204030204" pitchFamily="34" charset="0"/>
                <a:ea typeface="PMingLiU" panose="02020500000000000000" pitchFamily="18" charset="-120"/>
                <a:cs typeface="Times New Roman" panose="02020603050405020304" pitchFamily="18" charset="0"/>
              </a:rPr>
              <a:t> Island</a:t>
            </a:r>
            <a:endParaRPr kumimoji="0" lang="zh-TW" altLang="en-US" b="0" i="0" u="none" strike="noStrike" cap="none" normalizeH="0" baseline="0" dirty="0">
              <a:ln>
                <a:noFill/>
              </a:ln>
              <a:solidFill>
                <a:schemeClr val="tx1"/>
              </a:solidFill>
              <a:effectLst/>
              <a:latin typeface="Arial" panose="020B0604020202020204" pitchFamily="34" charset="0"/>
            </a:endParaRPr>
          </a:p>
        </p:txBody>
      </p:sp>
      <p:sp>
        <p:nvSpPr>
          <p:cNvPr id="3" name="文字方塊 6">
            <a:extLst>
              <a:ext uri="{FF2B5EF4-FFF2-40B4-BE49-F238E27FC236}">
                <a16:creationId xmlns:a16="http://schemas.microsoft.com/office/drawing/2014/main" id="{EB49303C-EE95-41EA-A907-5FE027EEA1D1}"/>
              </a:ext>
            </a:extLst>
          </p:cNvPr>
          <p:cNvSpPr txBox="1">
            <a:spLocks noChangeArrowheads="1"/>
          </p:cNvSpPr>
          <p:nvPr/>
        </p:nvSpPr>
        <p:spPr bwMode="auto">
          <a:xfrm>
            <a:off x="1016127" y="1676801"/>
            <a:ext cx="1539021" cy="85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TW" sz="1000" b="1"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zh-TW" b="1" dirty="0">
                <a:latin typeface="Calibri" panose="020F0502020204030204" pitchFamily="34" charset="0"/>
                <a:ea typeface="PMingLiU" panose="02020500000000000000" pitchFamily="18" charset="-120"/>
                <a:cs typeface="Times New Roman" panose="02020603050405020304" pitchFamily="18" charset="0"/>
              </a:rPr>
              <a:t>Chang Jiang</a:t>
            </a:r>
            <a:endParaRPr kumimoji="0" lang="zh-TW" altLang="en-US" b="0" i="0" u="none" strike="noStrike" cap="none" normalizeH="0" baseline="0" dirty="0">
              <a:ln>
                <a:noFill/>
              </a:ln>
              <a:solidFill>
                <a:schemeClr val="tx1"/>
              </a:solidFill>
              <a:effectLst/>
              <a:latin typeface="Arial" panose="020B0604020202020204" pitchFamily="34" charset="0"/>
            </a:endParaRPr>
          </a:p>
        </p:txBody>
      </p:sp>
      <p:sp>
        <p:nvSpPr>
          <p:cNvPr id="4" name="文字方塊 7">
            <a:extLst>
              <a:ext uri="{FF2B5EF4-FFF2-40B4-BE49-F238E27FC236}">
                <a16:creationId xmlns:a16="http://schemas.microsoft.com/office/drawing/2014/main" id="{C695DE2B-2D13-4A68-B648-1B74AF9F6E83}"/>
              </a:ext>
            </a:extLst>
          </p:cNvPr>
          <p:cNvSpPr txBox="1">
            <a:spLocks noChangeArrowheads="1"/>
          </p:cNvSpPr>
          <p:nvPr/>
        </p:nvSpPr>
        <p:spPr bwMode="auto">
          <a:xfrm>
            <a:off x="4212069" y="2973450"/>
            <a:ext cx="1186407" cy="624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TW" b="1" dirty="0" err="1">
                <a:latin typeface="Calibri" panose="020F0502020204030204" pitchFamily="34" charset="0"/>
                <a:ea typeface="PMingLiU" panose="02020500000000000000" pitchFamily="18" charset="-120"/>
                <a:cs typeface="Times New Roman" panose="02020603050405020304" pitchFamily="18" charset="0"/>
              </a:rPr>
              <a:t>Changxing</a:t>
            </a:r>
            <a:r>
              <a:rPr lang="en-US" altLang="zh-TW" b="1" dirty="0">
                <a:latin typeface="Calibri" panose="020F0502020204030204" pitchFamily="34" charset="0"/>
                <a:ea typeface="PMingLiU" panose="02020500000000000000" pitchFamily="18" charset="-120"/>
                <a:cs typeface="Times New Roman" panose="02020603050405020304" pitchFamily="18" charset="0"/>
              </a:rPr>
              <a:t>  Island</a:t>
            </a:r>
            <a:endParaRPr kumimoji="0" lang="zh-TW" altLang="en-US" b="1" i="0" u="none" strike="noStrike" cap="none" normalizeH="0" baseline="0" dirty="0">
              <a:ln>
                <a:noFill/>
              </a:ln>
              <a:solidFill>
                <a:schemeClr val="tx1"/>
              </a:solidFill>
              <a:effectLst/>
              <a:latin typeface="Arial" panose="020B0604020202020204" pitchFamily="34" charset="0"/>
            </a:endParaRPr>
          </a:p>
        </p:txBody>
      </p:sp>
      <p:sp>
        <p:nvSpPr>
          <p:cNvPr id="5" name="Rectangle 5">
            <a:extLst>
              <a:ext uri="{FF2B5EF4-FFF2-40B4-BE49-F238E27FC236}">
                <a16:creationId xmlns:a16="http://schemas.microsoft.com/office/drawing/2014/main" id="{D25AE51F-62E0-4B59-A54C-AD6E8AE9584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HK"/>
          </a:p>
        </p:txBody>
      </p:sp>
      <p:sp>
        <p:nvSpPr>
          <p:cNvPr id="6" name="Rectangle 6">
            <a:extLst>
              <a:ext uri="{FF2B5EF4-FFF2-40B4-BE49-F238E27FC236}">
                <a16:creationId xmlns:a16="http://schemas.microsoft.com/office/drawing/2014/main" id="{5D9FE8FF-6741-4D61-BF1C-149B6D782ADA}"/>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HK"/>
          </a:p>
        </p:txBody>
      </p:sp>
      <p:sp>
        <p:nvSpPr>
          <p:cNvPr id="8" name="Speech Bubble: Rectangle with Corners Rounded 7">
            <a:extLst>
              <a:ext uri="{FF2B5EF4-FFF2-40B4-BE49-F238E27FC236}">
                <a16:creationId xmlns:a16="http://schemas.microsoft.com/office/drawing/2014/main" id="{F1A8CDBB-2832-4164-ADD9-3287AD7F4502}"/>
              </a:ext>
            </a:extLst>
          </p:cNvPr>
          <p:cNvSpPr/>
          <p:nvPr/>
        </p:nvSpPr>
        <p:spPr>
          <a:xfrm>
            <a:off x="6571097" y="2162908"/>
            <a:ext cx="2139519" cy="3144434"/>
          </a:xfrm>
          <a:prstGeom prst="wedgeRoundRectCallout">
            <a:avLst>
              <a:gd name="adj1" fmla="val -66476"/>
              <a:gd name="adj2" fmla="val 1312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t>Figure 8 The present locations of </a:t>
            </a:r>
            <a:r>
              <a:rPr lang="en-US" altLang="zh-TW" sz="2800" dirty="0" err="1"/>
              <a:t>Chongming</a:t>
            </a:r>
            <a:r>
              <a:rPr lang="en-US" altLang="zh-TW" sz="2800" dirty="0"/>
              <a:t> Island and </a:t>
            </a:r>
            <a:r>
              <a:rPr lang="en-US" altLang="zh-TW" sz="2800" dirty="0" err="1"/>
              <a:t>Changxing</a:t>
            </a:r>
            <a:r>
              <a:rPr lang="en-US" altLang="zh-TW" sz="2800" dirty="0"/>
              <a:t> Island</a:t>
            </a:r>
            <a:endParaRPr lang="zh-TW" altLang="en-US" sz="2800" dirty="0"/>
          </a:p>
        </p:txBody>
      </p:sp>
    </p:spTree>
    <p:extLst>
      <p:ext uri="{BB962C8B-B14F-4D97-AF65-F5344CB8AC3E}">
        <p14:creationId xmlns:p14="http://schemas.microsoft.com/office/powerpoint/2010/main" val="3131335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圖片 43">
            <a:extLst>
              <a:ext uri="{FF2B5EF4-FFF2-40B4-BE49-F238E27FC236}">
                <a16:creationId xmlns:a16="http://schemas.microsoft.com/office/drawing/2014/main" id="{4C64AF16-FB57-481B-973C-DA6D2D1B48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134" t="13014" r="12125" b="17577"/>
          <a:stretch>
            <a:fillRect/>
          </a:stretch>
        </p:blipFill>
        <p:spPr bwMode="auto">
          <a:xfrm>
            <a:off x="781025" y="619551"/>
            <a:ext cx="7892458" cy="4856897"/>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47">
            <a:extLst>
              <a:ext uri="{FF2B5EF4-FFF2-40B4-BE49-F238E27FC236}">
                <a16:creationId xmlns:a16="http://schemas.microsoft.com/office/drawing/2014/main" id="{58A09956-4336-4480-B89B-2AF3A2E3774C}"/>
              </a:ext>
            </a:extLst>
          </p:cNvPr>
          <p:cNvSpPr txBox="1">
            <a:spLocks noChangeArrowheads="1"/>
          </p:cNvSpPr>
          <p:nvPr/>
        </p:nvSpPr>
        <p:spPr bwMode="auto">
          <a:xfrm>
            <a:off x="1621661" y="3526179"/>
            <a:ext cx="2187333" cy="157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TW" sz="900" b="0" i="0" u="none" strike="noStrike" cap="none" normalizeH="0" baseline="0" dirty="0">
              <a:ln>
                <a:noFill/>
              </a:ln>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p>
            <a:pPr lvl="0" defTabSz="914400" eaLnBrk="0" fontAlgn="base" hangingPunct="0">
              <a:spcBef>
                <a:spcPts val="600"/>
              </a:spcBef>
              <a:spcAft>
                <a:spcPct val="0"/>
              </a:spcAft>
            </a:pPr>
            <a:r>
              <a:rPr lang="en-US" altLang="zh-TW" sz="1200" dirty="0">
                <a:latin typeface="Calibri" panose="020F0502020204030204" pitchFamily="34" charset="0"/>
                <a:ea typeface="PMingLiU" panose="02020500000000000000" pitchFamily="18" charset="-120"/>
                <a:cs typeface="Times New Roman" panose="02020603050405020304" pitchFamily="18" charset="0"/>
              </a:rPr>
              <a:t>Between Tang and Song  Dynasty</a:t>
            </a:r>
            <a:endParaRPr kumimoji="0" lang="zh-TW"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ts val="600"/>
              </a:spcBef>
              <a:spcAft>
                <a:spcPct val="0"/>
              </a:spcAft>
              <a:buClrTx/>
              <a:buSzTx/>
              <a:buFontTx/>
              <a:buNone/>
              <a:tabLst/>
            </a:pPr>
            <a:r>
              <a:rPr lang="en-US" altLang="zh-TW" sz="1200" dirty="0">
                <a:latin typeface="Calibri" panose="020F0502020204030204" pitchFamily="34" charset="0"/>
                <a:ea typeface="PMingLiU" panose="02020500000000000000" pitchFamily="18" charset="-120"/>
                <a:cs typeface="Times New Roman" panose="02020603050405020304" pitchFamily="18" charset="0"/>
              </a:rPr>
              <a:t>Song Dynasty</a:t>
            </a:r>
            <a:endParaRPr kumimoji="0" lang="zh-TW" altLang="en-US" sz="1200" b="0" i="0" u="none" strike="noStrike" cap="none" normalizeH="0" baseline="0" dirty="0">
              <a:ln>
                <a:noFill/>
              </a:ln>
              <a:solidFill>
                <a:schemeClr val="tx1"/>
              </a:solidFill>
              <a:effectLst/>
            </a:endParaRPr>
          </a:p>
          <a:p>
            <a:pPr lvl="0" defTabSz="914400" eaLnBrk="0" fontAlgn="base" hangingPunct="0">
              <a:spcBef>
                <a:spcPts val="600"/>
              </a:spcBef>
              <a:spcAft>
                <a:spcPct val="0"/>
              </a:spcAft>
            </a:pPr>
            <a:r>
              <a:rPr lang="en-US" altLang="zh-TW" sz="1200" dirty="0">
                <a:latin typeface="Calibri" panose="020F0502020204030204" pitchFamily="34" charset="0"/>
                <a:ea typeface="PMingLiU" panose="02020500000000000000" pitchFamily="18" charset="-120"/>
                <a:cs typeface="Times New Roman" panose="02020603050405020304" pitchFamily="18" charset="0"/>
              </a:rPr>
              <a:t>Mid Ming Dynasty</a:t>
            </a:r>
            <a:endParaRPr kumimoji="0" lang="zh-TW" altLang="en-US" sz="1200" b="0" i="0" u="none" strike="noStrike" cap="none" normalizeH="0" baseline="0" dirty="0">
              <a:ln>
                <a:noFill/>
              </a:ln>
              <a:solidFill>
                <a:schemeClr val="tx1"/>
              </a:solidFill>
              <a:effectLst/>
            </a:endParaRPr>
          </a:p>
          <a:p>
            <a:pPr lvl="0" defTabSz="914400" eaLnBrk="0" fontAlgn="base" hangingPunct="0">
              <a:spcBef>
                <a:spcPts val="600"/>
              </a:spcBef>
              <a:spcAft>
                <a:spcPct val="0"/>
              </a:spcAft>
            </a:pPr>
            <a:r>
              <a:rPr lang="en-US" altLang="zh-TW" sz="1200" dirty="0">
                <a:latin typeface="Calibri" panose="020F0502020204030204" pitchFamily="34" charset="0"/>
                <a:ea typeface="PMingLiU" panose="02020500000000000000" pitchFamily="18" charset="-120"/>
                <a:cs typeface="Times New Roman" panose="02020603050405020304" pitchFamily="18" charset="0"/>
              </a:rPr>
              <a:t>Late Ming to early Qing Dynasty</a:t>
            </a:r>
            <a:endParaRPr kumimoji="0" lang="zh-TW"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ts val="600"/>
              </a:spcBef>
              <a:spcAft>
                <a:spcPct val="0"/>
              </a:spcAft>
              <a:buClrTx/>
              <a:buSzTx/>
              <a:buFontTx/>
              <a:buNone/>
              <a:tabLst/>
            </a:pPr>
            <a:r>
              <a:rPr lang="en-US" altLang="zh-TW" sz="1200" dirty="0" err="1">
                <a:latin typeface="Calibri" panose="020F0502020204030204" pitchFamily="34" charset="0"/>
                <a:ea typeface="PMingLiU" panose="02020500000000000000" pitchFamily="18" charset="-120"/>
                <a:cs typeface="Times New Roman" panose="02020603050405020304" pitchFamily="18" charset="0"/>
              </a:rPr>
              <a:t>Chongming</a:t>
            </a:r>
            <a:r>
              <a:rPr lang="en-US" altLang="zh-TW" sz="1200" dirty="0">
                <a:latin typeface="Calibri" panose="020F0502020204030204" pitchFamily="34" charset="0"/>
                <a:ea typeface="PMingLiU" panose="02020500000000000000" pitchFamily="18" charset="-120"/>
                <a:cs typeface="Times New Roman" panose="02020603050405020304" pitchFamily="18" charset="0"/>
              </a:rPr>
              <a:t> Island at present</a:t>
            </a:r>
            <a:endParaRPr kumimoji="0" lang="zh-TW" altLang="en-US" sz="1200" b="0" i="0" u="none" strike="noStrike" cap="none" normalizeH="0" baseline="0" dirty="0">
              <a:ln>
                <a:noFill/>
              </a:ln>
              <a:solidFill>
                <a:schemeClr val="tx1"/>
              </a:solidFill>
              <a:effectLst/>
              <a:latin typeface="Arial" panose="020B0604020202020204" pitchFamily="34" charset="0"/>
            </a:endParaRPr>
          </a:p>
        </p:txBody>
      </p:sp>
      <p:sp>
        <p:nvSpPr>
          <p:cNvPr id="3" name="文字方塊 48">
            <a:extLst>
              <a:ext uri="{FF2B5EF4-FFF2-40B4-BE49-F238E27FC236}">
                <a16:creationId xmlns:a16="http://schemas.microsoft.com/office/drawing/2014/main" id="{15EEDC7F-10FC-44A4-8E19-0D4EBCD9DBB1}"/>
              </a:ext>
            </a:extLst>
          </p:cNvPr>
          <p:cNvSpPr txBox="1">
            <a:spLocks noChangeArrowheads="1"/>
          </p:cNvSpPr>
          <p:nvPr/>
        </p:nvSpPr>
        <p:spPr bwMode="auto">
          <a:xfrm>
            <a:off x="893550" y="3075137"/>
            <a:ext cx="2143210" cy="734863"/>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TW" sz="1400" b="1" u="sng" dirty="0">
                <a:latin typeface="Calibri" panose="020F0502020204030204" pitchFamily="34" charset="0"/>
                <a:ea typeface="PMingLiU" panose="02020500000000000000" pitchFamily="18" charset="-120"/>
                <a:cs typeface="Times New Roman" panose="02020603050405020304" pitchFamily="18" charset="0"/>
              </a:rPr>
              <a:t>Key</a:t>
            </a:r>
            <a:endParaRPr kumimoji="0" lang="zh-TW" altLang="en-US" sz="1400" b="0" i="0" u="none" strike="noStrike" cap="none" normalizeH="0" baseline="0" dirty="0">
              <a:ln>
                <a:noFill/>
              </a:ln>
              <a:solidFill>
                <a:schemeClr val="tx1"/>
              </a:solidFill>
              <a:effectLst/>
            </a:endParaRPr>
          </a:p>
          <a:p>
            <a:pPr lvl="0" defTabSz="914400" eaLnBrk="0" fontAlgn="base" hangingPunct="0">
              <a:spcBef>
                <a:spcPct val="0"/>
              </a:spcBef>
              <a:spcAft>
                <a:spcPct val="0"/>
              </a:spcAft>
            </a:pPr>
            <a:r>
              <a:rPr lang="en-US" altLang="zh-TW" sz="1400" dirty="0">
                <a:latin typeface="Calibri" panose="020F0502020204030204" pitchFamily="34" charset="0"/>
                <a:ea typeface="PMingLiU" panose="02020500000000000000" pitchFamily="18" charset="-120"/>
                <a:cs typeface="Times New Roman" panose="02020603050405020304" pitchFamily="18" charset="0"/>
              </a:rPr>
              <a:t>Sand bars that appeared in different periods:</a:t>
            </a:r>
            <a:endParaRPr kumimoji="0" lang="zh-TW"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4">
            <a:extLst>
              <a:ext uri="{FF2B5EF4-FFF2-40B4-BE49-F238E27FC236}">
                <a16:creationId xmlns:a16="http://schemas.microsoft.com/office/drawing/2014/main" id="{CE49EDB5-9D6E-43CA-9F9F-526AA51CA1D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HK"/>
          </a:p>
        </p:txBody>
      </p:sp>
      <p:sp>
        <p:nvSpPr>
          <p:cNvPr id="5" name="Rectangle 6">
            <a:extLst>
              <a:ext uri="{FF2B5EF4-FFF2-40B4-BE49-F238E27FC236}">
                <a16:creationId xmlns:a16="http://schemas.microsoft.com/office/drawing/2014/main" id="{787A2A79-5F8C-4BC6-BDDF-6F44C034109C}"/>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HK"/>
          </a:p>
        </p:txBody>
      </p:sp>
      <p:sp>
        <p:nvSpPr>
          <p:cNvPr id="6" name="Rectangle 7">
            <a:extLst>
              <a:ext uri="{FF2B5EF4-FFF2-40B4-BE49-F238E27FC236}">
                <a16:creationId xmlns:a16="http://schemas.microsoft.com/office/drawing/2014/main" id="{60784757-9F43-4F07-ACDD-6B216EAE21A2}"/>
              </a:ext>
            </a:extLst>
          </p:cNvPr>
          <p:cNvSpPr>
            <a:spLocks noChangeArrowheads="1"/>
          </p:cNvSpPr>
          <p:nvPr/>
        </p:nvSpPr>
        <p:spPr bwMode="auto">
          <a:xfrm>
            <a:off x="0" y="3810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HK"/>
          </a:p>
        </p:txBody>
      </p:sp>
      <p:sp>
        <p:nvSpPr>
          <p:cNvPr id="7" name="Speech Bubble: Rectangle with Corners Rounded 6">
            <a:extLst>
              <a:ext uri="{FF2B5EF4-FFF2-40B4-BE49-F238E27FC236}">
                <a16:creationId xmlns:a16="http://schemas.microsoft.com/office/drawing/2014/main" id="{E5620E6F-4688-497D-AD90-B19FAB03B49B}"/>
              </a:ext>
            </a:extLst>
          </p:cNvPr>
          <p:cNvSpPr/>
          <p:nvPr/>
        </p:nvSpPr>
        <p:spPr>
          <a:xfrm>
            <a:off x="351693" y="5701652"/>
            <a:ext cx="8430095" cy="823061"/>
          </a:xfrm>
          <a:prstGeom prst="wedgeRoundRectCallout">
            <a:avLst>
              <a:gd name="adj1" fmla="val 308"/>
              <a:gd name="adj2" fmla="val -1091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Figure 9  The development of </a:t>
            </a:r>
            <a:r>
              <a:rPr lang="en-US" altLang="zh-TW" sz="2400" dirty="0">
                <a:solidFill>
                  <a:schemeClr val="bg1"/>
                </a:solidFill>
              </a:rPr>
              <a:t>sand bars</a:t>
            </a:r>
            <a:r>
              <a:rPr lang="zh-HK" altLang="en-US" sz="2400" dirty="0">
                <a:solidFill>
                  <a:schemeClr val="bg1"/>
                </a:solidFill>
              </a:rPr>
              <a:t> </a:t>
            </a:r>
            <a:r>
              <a:rPr lang="en-US" altLang="zh-HK" sz="2400" dirty="0">
                <a:solidFill>
                  <a:schemeClr val="bg1"/>
                </a:solidFill>
              </a:rPr>
              <a:t>at Chang Jiang </a:t>
            </a:r>
            <a:r>
              <a:rPr lang="en-US" altLang="zh-HK" sz="2400" dirty="0" err="1"/>
              <a:t>Estaury</a:t>
            </a:r>
            <a:r>
              <a:rPr lang="en-US" altLang="zh-HK" sz="2400" dirty="0"/>
              <a:t> in different periods </a:t>
            </a:r>
            <a:r>
              <a:rPr lang="en-US" altLang="zh-TW" sz="2400" dirty="0"/>
              <a:t>and the formation of </a:t>
            </a:r>
            <a:r>
              <a:rPr lang="en-US" altLang="zh-TW" sz="2400" dirty="0" err="1"/>
              <a:t>Chongming</a:t>
            </a:r>
            <a:r>
              <a:rPr lang="en-US" altLang="zh-TW" sz="2400" dirty="0"/>
              <a:t> Island </a:t>
            </a:r>
            <a:endParaRPr lang="en-HK" sz="2400" dirty="0"/>
          </a:p>
        </p:txBody>
      </p:sp>
      <p:sp>
        <p:nvSpPr>
          <p:cNvPr id="8" name="TextBox 7">
            <a:extLst>
              <a:ext uri="{FF2B5EF4-FFF2-40B4-BE49-F238E27FC236}">
                <a16:creationId xmlns:a16="http://schemas.microsoft.com/office/drawing/2014/main" id="{981E71B7-F87F-4887-9A19-D505613D23C3}"/>
              </a:ext>
            </a:extLst>
          </p:cNvPr>
          <p:cNvSpPr txBox="1"/>
          <p:nvPr/>
        </p:nvSpPr>
        <p:spPr>
          <a:xfrm>
            <a:off x="5512778" y="3837139"/>
            <a:ext cx="3011592" cy="461665"/>
          </a:xfrm>
          <a:prstGeom prst="rect">
            <a:avLst/>
          </a:prstGeom>
          <a:noFill/>
        </p:spPr>
        <p:txBody>
          <a:bodyPr wrap="square" rtlCol="0">
            <a:spAutoFit/>
          </a:bodyPr>
          <a:lstStyle/>
          <a:p>
            <a:r>
              <a:rPr lang="en-US" sz="2400" b="1" dirty="0" err="1"/>
              <a:t>Chongming</a:t>
            </a:r>
            <a:r>
              <a:rPr lang="en-US" sz="2400" b="1" dirty="0"/>
              <a:t> Island</a:t>
            </a:r>
            <a:endParaRPr lang="en-HK" sz="2400" b="1" dirty="0"/>
          </a:p>
        </p:txBody>
      </p:sp>
    </p:spTree>
    <p:extLst>
      <p:ext uri="{BB962C8B-B14F-4D97-AF65-F5344CB8AC3E}">
        <p14:creationId xmlns:p14="http://schemas.microsoft.com/office/powerpoint/2010/main" val="1174806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147930" y="0"/>
            <a:ext cx="4661183" cy="6593318"/>
          </a:xfrm>
          <a:prstGeom prst="rect">
            <a:avLst/>
          </a:prstGeom>
        </p:spPr>
      </p:pic>
      <p:sp>
        <p:nvSpPr>
          <p:cNvPr id="3" name="圓角矩形圖說文字 2"/>
          <p:cNvSpPr/>
          <p:nvPr/>
        </p:nvSpPr>
        <p:spPr>
          <a:xfrm>
            <a:off x="7609595" y="1826467"/>
            <a:ext cx="1279427" cy="470631"/>
          </a:xfrm>
          <a:prstGeom prst="wedgeRoundRectCallout">
            <a:avLst>
              <a:gd name="adj1" fmla="val -87354"/>
              <a:gd name="adj2" fmla="val -63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err="1"/>
              <a:t>Dongtan</a:t>
            </a:r>
            <a:endParaRPr lang="zh-HK" altLang="en-US" sz="2000" dirty="0"/>
          </a:p>
        </p:txBody>
      </p:sp>
      <p:sp>
        <p:nvSpPr>
          <p:cNvPr id="4" name="圓角矩形圖說文字 3"/>
          <p:cNvSpPr/>
          <p:nvPr/>
        </p:nvSpPr>
        <p:spPr>
          <a:xfrm>
            <a:off x="378069" y="297413"/>
            <a:ext cx="2701813" cy="764527"/>
          </a:xfrm>
          <a:prstGeom prst="wedgeRoundRectCallout">
            <a:avLst>
              <a:gd name="adj1" fmla="val 63058"/>
              <a:gd name="adj2" fmla="val 474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a:t>Siltation and land reclamation after 1980</a:t>
            </a:r>
            <a:endParaRPr lang="zh-HK" altLang="en-US" sz="2000" dirty="0"/>
          </a:p>
        </p:txBody>
      </p:sp>
      <p:sp>
        <p:nvSpPr>
          <p:cNvPr id="5" name="圓角矩形圖說文字 4"/>
          <p:cNvSpPr/>
          <p:nvPr/>
        </p:nvSpPr>
        <p:spPr>
          <a:xfrm>
            <a:off x="378069" y="1176957"/>
            <a:ext cx="2701813" cy="693569"/>
          </a:xfrm>
          <a:prstGeom prst="wedgeRoundRectCallout">
            <a:avLst>
              <a:gd name="adj1" fmla="val 64274"/>
              <a:gd name="adj2" fmla="val -542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a:t>Siltation and land reclamation after 1950</a:t>
            </a:r>
            <a:endParaRPr lang="zh-HK" altLang="en-US" sz="2000" dirty="0"/>
          </a:p>
        </p:txBody>
      </p:sp>
      <p:sp>
        <p:nvSpPr>
          <p:cNvPr id="6" name="圓角矩形圖說文字 5"/>
          <p:cNvSpPr/>
          <p:nvPr/>
        </p:nvSpPr>
        <p:spPr>
          <a:xfrm>
            <a:off x="518472" y="2061783"/>
            <a:ext cx="2654118" cy="391271"/>
          </a:xfrm>
          <a:prstGeom prst="wedgeRoundRectCallout">
            <a:avLst>
              <a:gd name="adj1" fmla="val 59159"/>
              <a:gd name="adj2" fmla="val -11510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2000" dirty="0"/>
              <a:t>Land area in 1950</a:t>
            </a:r>
            <a:endParaRPr lang="zh-HK" altLang="en-US" sz="2000" dirty="0"/>
          </a:p>
        </p:txBody>
      </p:sp>
      <p:sp>
        <p:nvSpPr>
          <p:cNvPr id="8" name="TextBox 7">
            <a:extLst>
              <a:ext uri="{FF2B5EF4-FFF2-40B4-BE49-F238E27FC236}">
                <a16:creationId xmlns:a16="http://schemas.microsoft.com/office/drawing/2014/main" id="{ACF00AFF-6A55-4FD0-A936-100B7EBFB654}"/>
              </a:ext>
            </a:extLst>
          </p:cNvPr>
          <p:cNvSpPr txBox="1"/>
          <p:nvPr/>
        </p:nvSpPr>
        <p:spPr>
          <a:xfrm>
            <a:off x="4245826" y="2711884"/>
            <a:ext cx="1679331" cy="584775"/>
          </a:xfrm>
          <a:prstGeom prst="rect">
            <a:avLst/>
          </a:prstGeom>
          <a:noFill/>
        </p:spPr>
        <p:txBody>
          <a:bodyPr wrap="square" rtlCol="0">
            <a:spAutoFit/>
          </a:bodyPr>
          <a:lstStyle/>
          <a:p>
            <a:r>
              <a:rPr lang="en-US" altLang="zh-TW" sz="1600" dirty="0"/>
              <a:t>Suzhou River / </a:t>
            </a:r>
            <a:r>
              <a:rPr lang="en-US" altLang="zh-TW" sz="1600" dirty="0" err="1"/>
              <a:t>Wusong</a:t>
            </a:r>
            <a:r>
              <a:rPr lang="en-US" altLang="zh-TW" sz="1600" dirty="0"/>
              <a:t> River</a:t>
            </a:r>
            <a:endParaRPr lang="zh-TW" altLang="en-US" sz="1600" dirty="0"/>
          </a:p>
        </p:txBody>
      </p:sp>
      <p:sp>
        <p:nvSpPr>
          <p:cNvPr id="9" name="TextBox 8">
            <a:extLst>
              <a:ext uri="{FF2B5EF4-FFF2-40B4-BE49-F238E27FC236}">
                <a16:creationId xmlns:a16="http://schemas.microsoft.com/office/drawing/2014/main" id="{CAA4B6AC-4CFA-4013-BFE7-9FE8D0D5864E}"/>
              </a:ext>
            </a:extLst>
          </p:cNvPr>
          <p:cNvSpPr txBox="1"/>
          <p:nvPr/>
        </p:nvSpPr>
        <p:spPr>
          <a:xfrm>
            <a:off x="4915269" y="3806817"/>
            <a:ext cx="1254401" cy="584775"/>
          </a:xfrm>
          <a:prstGeom prst="rect">
            <a:avLst/>
          </a:prstGeom>
          <a:noFill/>
        </p:spPr>
        <p:txBody>
          <a:bodyPr wrap="square" rtlCol="0">
            <a:spAutoFit/>
          </a:bodyPr>
          <a:lstStyle/>
          <a:p>
            <a:r>
              <a:rPr lang="en-US" altLang="zh-TW" sz="1600" dirty="0"/>
              <a:t>Huangpu River</a:t>
            </a:r>
            <a:endParaRPr lang="zh-TW" altLang="en-US" sz="1600" dirty="0"/>
          </a:p>
        </p:txBody>
      </p:sp>
      <p:sp>
        <p:nvSpPr>
          <p:cNvPr id="10" name="TextBox 9">
            <a:extLst>
              <a:ext uri="{FF2B5EF4-FFF2-40B4-BE49-F238E27FC236}">
                <a16:creationId xmlns:a16="http://schemas.microsoft.com/office/drawing/2014/main" id="{917C7F6E-B2EE-4998-9373-C87832367FB9}"/>
              </a:ext>
            </a:extLst>
          </p:cNvPr>
          <p:cNvSpPr txBox="1"/>
          <p:nvPr/>
        </p:nvSpPr>
        <p:spPr>
          <a:xfrm>
            <a:off x="4915269" y="1310035"/>
            <a:ext cx="2019776" cy="369332"/>
          </a:xfrm>
          <a:prstGeom prst="rect">
            <a:avLst/>
          </a:prstGeom>
          <a:noFill/>
        </p:spPr>
        <p:txBody>
          <a:bodyPr wrap="square" rtlCol="0">
            <a:spAutoFit/>
          </a:bodyPr>
          <a:lstStyle/>
          <a:p>
            <a:r>
              <a:rPr lang="en-US" altLang="zh-TW" b="1" dirty="0" err="1"/>
              <a:t>Chongming</a:t>
            </a:r>
            <a:r>
              <a:rPr lang="en-US" altLang="zh-TW" b="1" dirty="0"/>
              <a:t> Island</a:t>
            </a:r>
            <a:endParaRPr lang="zh-TW" altLang="en-US" b="1" dirty="0"/>
          </a:p>
        </p:txBody>
      </p:sp>
      <p:sp>
        <p:nvSpPr>
          <p:cNvPr id="11" name="Speech Bubble: Rectangle with Corners Rounded 10">
            <a:extLst>
              <a:ext uri="{FF2B5EF4-FFF2-40B4-BE49-F238E27FC236}">
                <a16:creationId xmlns:a16="http://schemas.microsoft.com/office/drawing/2014/main" id="{7B77E2BE-0201-4826-A830-37EE3B62D9A8}"/>
              </a:ext>
            </a:extLst>
          </p:cNvPr>
          <p:cNvSpPr/>
          <p:nvPr/>
        </p:nvSpPr>
        <p:spPr>
          <a:xfrm>
            <a:off x="735291" y="5806911"/>
            <a:ext cx="7616857" cy="901424"/>
          </a:xfrm>
          <a:prstGeom prst="wedgeRoundRectCallout">
            <a:avLst>
              <a:gd name="adj1" fmla="val -13902"/>
              <a:gd name="adj2" fmla="val -8390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t>Figure 10  A map showing tidal flat siltation in </a:t>
            </a:r>
            <a:r>
              <a:rPr lang="en-US" altLang="zh-TW" sz="2800" dirty="0">
                <a:solidFill>
                  <a:schemeClr val="bg1"/>
                </a:solidFill>
              </a:rPr>
              <a:t>Shanghai</a:t>
            </a:r>
            <a:endParaRPr lang="zh-TW" altLang="en-US" sz="2800" dirty="0">
              <a:solidFill>
                <a:schemeClr val="bg1"/>
              </a:solidFill>
            </a:endParaRPr>
          </a:p>
        </p:txBody>
      </p:sp>
    </p:spTree>
    <p:extLst>
      <p:ext uri="{BB962C8B-B14F-4D97-AF65-F5344CB8AC3E}">
        <p14:creationId xmlns:p14="http://schemas.microsoft.com/office/powerpoint/2010/main" val="2741173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1C228-917C-4020-9C82-BFF179DDFB37}"/>
              </a:ext>
            </a:extLst>
          </p:cNvPr>
          <p:cNvSpPr>
            <a:spLocks noGrp="1"/>
          </p:cNvSpPr>
          <p:nvPr>
            <p:ph type="title"/>
          </p:nvPr>
        </p:nvSpPr>
        <p:spPr>
          <a:xfrm>
            <a:off x="562784" y="268664"/>
            <a:ext cx="7773338" cy="598602"/>
          </a:xfrm>
        </p:spPr>
        <p:txBody>
          <a:bodyPr>
            <a:normAutofit/>
          </a:bodyPr>
          <a:lstStyle/>
          <a:p>
            <a:r>
              <a:rPr lang="en-US" altLang="zh-TW" b="1" dirty="0"/>
              <a:t>references</a:t>
            </a:r>
            <a:r>
              <a:rPr lang="zh-TW" altLang="en-US" b="1" dirty="0"/>
              <a:t>：</a:t>
            </a:r>
            <a:endParaRPr lang="en-HK" b="1" dirty="0"/>
          </a:p>
        </p:txBody>
      </p:sp>
      <p:sp>
        <p:nvSpPr>
          <p:cNvPr id="3" name="Content Placeholder 2">
            <a:extLst>
              <a:ext uri="{FF2B5EF4-FFF2-40B4-BE49-F238E27FC236}">
                <a16:creationId xmlns:a16="http://schemas.microsoft.com/office/drawing/2014/main" id="{4E5D48EC-D6D6-4EF7-84B5-E6A2B7F0F1A3}"/>
              </a:ext>
            </a:extLst>
          </p:cNvPr>
          <p:cNvSpPr>
            <a:spLocks noGrp="1"/>
          </p:cNvSpPr>
          <p:nvPr>
            <p:ph sz="quarter" idx="13"/>
          </p:nvPr>
        </p:nvSpPr>
        <p:spPr>
          <a:xfrm>
            <a:off x="782045" y="1013654"/>
            <a:ext cx="7772870" cy="4208978"/>
          </a:xfrm>
        </p:spPr>
        <p:txBody>
          <a:bodyPr>
            <a:normAutofit lnSpcReduction="10000"/>
          </a:bodyPr>
          <a:lstStyle/>
          <a:p>
            <a:r>
              <a:rPr lang="zh-TW" altLang="en-US" sz="2600" dirty="0"/>
              <a:t>方如康（</a:t>
            </a:r>
            <a:r>
              <a:rPr lang="en-US" altLang="zh-TW" sz="2600" dirty="0"/>
              <a:t>1995</a:t>
            </a:r>
            <a:r>
              <a:rPr lang="zh-TW" altLang="en-US" sz="2600" dirty="0"/>
              <a:t>）</a:t>
            </a:r>
            <a:r>
              <a:rPr lang="en-US" altLang="zh-TW" sz="2600" dirty="0"/>
              <a:t>《</a:t>
            </a:r>
            <a:r>
              <a:rPr lang="zh-TW" altLang="en-US" sz="2600" dirty="0"/>
              <a:t>中國的地形</a:t>
            </a:r>
            <a:r>
              <a:rPr lang="en-US" altLang="zh-TW" sz="2600" dirty="0"/>
              <a:t>》</a:t>
            </a:r>
            <a:r>
              <a:rPr lang="zh-TW" altLang="en-US" sz="2600" dirty="0"/>
              <a:t>。北京：商務印書館。</a:t>
            </a:r>
          </a:p>
          <a:p>
            <a:r>
              <a:rPr lang="zh-TW" altLang="en-US" sz="2600" dirty="0"/>
              <a:t>章銘陶編著 </a:t>
            </a:r>
            <a:r>
              <a:rPr lang="en-US" altLang="zh-TW" sz="2600" dirty="0"/>
              <a:t>(2004) 《</a:t>
            </a:r>
            <a:r>
              <a:rPr lang="zh-TW" altLang="en-US" sz="2600" dirty="0"/>
              <a:t>中國大地 </a:t>
            </a:r>
            <a:r>
              <a:rPr lang="en-US" altLang="zh-TW" sz="2600" dirty="0"/>
              <a:t>– </a:t>
            </a:r>
            <a:r>
              <a:rPr lang="zh-TW" altLang="en-US" sz="2600" dirty="0"/>
              <a:t>水域世界</a:t>
            </a:r>
            <a:r>
              <a:rPr lang="en-US" altLang="zh-TW" sz="2600" dirty="0"/>
              <a:t>》</a:t>
            </a:r>
            <a:r>
              <a:rPr lang="zh-TW" altLang="en-US" sz="2600" dirty="0"/>
              <a:t>。香港：商務印書館</a:t>
            </a:r>
            <a:r>
              <a:rPr lang="en-US" altLang="zh-TW" sz="2600" dirty="0"/>
              <a:t>(</a:t>
            </a:r>
            <a:r>
              <a:rPr lang="zh-TW" altLang="en-US" sz="2600" dirty="0"/>
              <a:t>香港</a:t>
            </a:r>
            <a:r>
              <a:rPr lang="en-US" altLang="zh-TW" sz="2600" dirty="0"/>
              <a:t>)</a:t>
            </a:r>
            <a:r>
              <a:rPr lang="zh-TW" altLang="en-US" sz="2600" dirty="0"/>
              <a:t>有限公司。</a:t>
            </a:r>
          </a:p>
          <a:p>
            <a:r>
              <a:rPr lang="zh-TW" altLang="en-US" sz="2600" dirty="0"/>
              <a:t>裘腋成等 </a:t>
            </a:r>
            <a:r>
              <a:rPr lang="en-US" altLang="zh-TW" sz="2600" dirty="0"/>
              <a:t>(2007)《</a:t>
            </a:r>
            <a:r>
              <a:rPr lang="zh-TW" altLang="en-US" sz="2600" dirty="0"/>
              <a:t>上海市鄉土地理 </a:t>
            </a:r>
            <a:r>
              <a:rPr lang="en-US" altLang="zh-TW" sz="2600" dirty="0"/>
              <a:t>(</a:t>
            </a:r>
            <a:r>
              <a:rPr lang="zh-TW" altLang="en-US" sz="2600" dirty="0"/>
              <a:t>試用本</a:t>
            </a:r>
            <a:r>
              <a:rPr lang="en-US" altLang="zh-TW" sz="2600" dirty="0"/>
              <a:t>)》</a:t>
            </a:r>
            <a:r>
              <a:rPr lang="zh-TW" altLang="en-US" sz="2600" dirty="0"/>
              <a:t>。上海：上海教育出版社。</a:t>
            </a:r>
          </a:p>
          <a:p>
            <a:r>
              <a:rPr lang="zh-TW" altLang="en-US" sz="2600" dirty="0"/>
              <a:t>黃錫荃等（</a:t>
            </a:r>
            <a:r>
              <a:rPr lang="en-US" altLang="zh-TW" sz="2600" dirty="0"/>
              <a:t>1995</a:t>
            </a:r>
            <a:r>
              <a:rPr lang="zh-TW" altLang="en-US" sz="2600" dirty="0"/>
              <a:t>）</a:t>
            </a:r>
            <a:r>
              <a:rPr lang="en-US" altLang="zh-TW" sz="2600" dirty="0"/>
              <a:t>《</a:t>
            </a:r>
            <a:r>
              <a:rPr lang="zh-TW" altLang="en-US" sz="2600" dirty="0"/>
              <a:t>中國的河流</a:t>
            </a:r>
            <a:r>
              <a:rPr lang="en-US" altLang="zh-TW" sz="2600" dirty="0"/>
              <a:t>》</a:t>
            </a:r>
            <a:r>
              <a:rPr lang="zh-TW" altLang="en-US" sz="2600" dirty="0"/>
              <a:t>。北京：商務印書館。</a:t>
            </a:r>
          </a:p>
          <a:p>
            <a:endParaRPr lang="en-HK" dirty="0"/>
          </a:p>
        </p:txBody>
      </p:sp>
    </p:spTree>
    <p:extLst>
      <p:ext uri="{BB962C8B-B14F-4D97-AF65-F5344CB8AC3E}">
        <p14:creationId xmlns:p14="http://schemas.microsoft.com/office/powerpoint/2010/main" val="2208307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圓角矩形圖說文字 2"/>
          <p:cNvSpPr/>
          <p:nvPr/>
        </p:nvSpPr>
        <p:spPr>
          <a:xfrm>
            <a:off x="276487" y="182629"/>
            <a:ext cx="8779590" cy="1058648"/>
          </a:xfrm>
          <a:prstGeom prst="wedgeRoundRectCallout">
            <a:avLst>
              <a:gd name="adj1" fmla="val 15609"/>
              <a:gd name="adj2" fmla="val 6662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latin typeface="Arial" panose="020B0604020202020204" pitchFamily="34" charset="0"/>
                <a:cs typeface="Arial" panose="020B0604020202020204" pitchFamily="34" charset="0"/>
              </a:rPr>
              <a:t>Figure 1  A map showing the three-step (three-tier) staircase pattern of relief  &amp; major rivers of </a:t>
            </a:r>
            <a:r>
              <a:rPr lang="en-US" altLang="zh-TW" sz="2400" dirty="0" smtClean="0">
                <a:latin typeface="Arial" panose="020B0604020202020204" pitchFamily="34" charset="0"/>
                <a:cs typeface="Arial" panose="020B0604020202020204" pitchFamily="34" charset="0"/>
              </a:rPr>
              <a:t>our country </a:t>
            </a:r>
            <a:r>
              <a:rPr lang="en-US" altLang="zh-TW" sz="2400" dirty="0">
                <a:latin typeface="Arial" panose="020B0604020202020204" pitchFamily="34" charset="0"/>
                <a:cs typeface="Arial" panose="020B0604020202020204" pitchFamily="34" charset="0"/>
              </a:rPr>
              <a:t>(&amp;</a:t>
            </a:r>
            <a:r>
              <a:rPr lang="zh-TW" altLang="en-US" sz="2400" dirty="0">
                <a:latin typeface="Arial" panose="020B0604020202020204" pitchFamily="34" charset="0"/>
                <a:cs typeface="Arial" panose="020B0604020202020204" pitchFamily="34" charset="0"/>
              </a:rPr>
              <a:t> </a:t>
            </a:r>
            <a:r>
              <a:rPr lang="en-US" altLang="zh-TW" sz="2400" dirty="0">
                <a:latin typeface="Arial" panose="020B0604020202020204" pitchFamily="34" charset="0"/>
                <a:cs typeface="Arial" panose="020B0604020202020204" pitchFamily="34" charset="0"/>
              </a:rPr>
              <a:t>related</a:t>
            </a:r>
            <a:r>
              <a:rPr lang="zh-TW" altLang="en-US" sz="2400" dirty="0">
                <a:latin typeface="Arial" panose="020B0604020202020204" pitchFamily="34" charset="0"/>
                <a:cs typeface="Arial" panose="020B0604020202020204" pitchFamily="34" charset="0"/>
              </a:rPr>
              <a:t> </a:t>
            </a:r>
            <a:r>
              <a:rPr lang="en-US" altLang="zh-TW" sz="2400" dirty="0">
                <a:latin typeface="Arial" panose="020B0604020202020204" pitchFamily="34" charset="0"/>
                <a:cs typeface="Arial" panose="020B0604020202020204" pitchFamily="34" charset="0"/>
              </a:rPr>
              <a:t>information)</a:t>
            </a:r>
            <a:endParaRPr lang="zh-HK" altLang="en-US" sz="2400" dirty="0">
              <a:latin typeface="Arial" panose="020B0604020202020204" pitchFamily="34" charset="0"/>
              <a:cs typeface="Arial" panose="020B0604020202020204" pitchFamily="34"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2017331217"/>
              </p:ext>
            </p:extLst>
          </p:nvPr>
        </p:nvGraphicFramePr>
        <p:xfrm>
          <a:off x="186431" y="1338342"/>
          <a:ext cx="2494337" cy="2834640"/>
        </p:xfrm>
        <a:graphic>
          <a:graphicData uri="http://schemas.openxmlformats.org/drawingml/2006/table">
            <a:tbl>
              <a:tblPr firstRow="1" bandRow="1">
                <a:tableStyleId>{5C22544A-7EE6-4342-B048-85BDC9FD1C3A}</a:tableStyleId>
              </a:tblPr>
              <a:tblGrid>
                <a:gridCol w="674703">
                  <a:extLst>
                    <a:ext uri="{9D8B030D-6E8A-4147-A177-3AD203B41FA5}">
                      <a16:colId xmlns:a16="http://schemas.microsoft.com/office/drawing/2014/main" val="587055473"/>
                    </a:ext>
                  </a:extLst>
                </a:gridCol>
                <a:gridCol w="941033">
                  <a:extLst>
                    <a:ext uri="{9D8B030D-6E8A-4147-A177-3AD203B41FA5}">
                      <a16:colId xmlns:a16="http://schemas.microsoft.com/office/drawing/2014/main" val="1894175473"/>
                    </a:ext>
                  </a:extLst>
                </a:gridCol>
                <a:gridCol w="878601">
                  <a:extLst>
                    <a:ext uri="{9D8B030D-6E8A-4147-A177-3AD203B41FA5}">
                      <a16:colId xmlns:a16="http://schemas.microsoft.com/office/drawing/2014/main" val="4021606260"/>
                    </a:ext>
                  </a:extLst>
                </a:gridCol>
              </a:tblGrid>
              <a:tr h="370840">
                <a:tc>
                  <a:txBody>
                    <a:bodyPr/>
                    <a:lstStyle/>
                    <a:p>
                      <a:pPr algn="ctr"/>
                      <a:r>
                        <a:rPr lang="en-US" altLang="zh-HK" sz="1200" u="sng" dirty="0">
                          <a:latin typeface="Arial Narrow" panose="020B0606020202030204" pitchFamily="34" charset="0"/>
                        </a:rPr>
                        <a:t>River</a:t>
                      </a:r>
                      <a:endParaRPr lang="zh-HK" altLang="en-US" sz="1200" u="sng" dirty="0">
                        <a:latin typeface="Arial Narrow" panose="020B0606020202030204" pitchFamily="34" charset="0"/>
                      </a:endParaRPr>
                    </a:p>
                  </a:txBody>
                  <a:tcPr/>
                </a:tc>
                <a:tc>
                  <a:txBody>
                    <a:bodyPr/>
                    <a:lstStyle/>
                    <a:p>
                      <a:pPr algn="ctr"/>
                      <a:r>
                        <a:rPr lang="en-US" altLang="zh-HK" sz="1200" u="sng" dirty="0">
                          <a:latin typeface="Arial Narrow" panose="020B0606020202030204" pitchFamily="34" charset="0"/>
                        </a:rPr>
                        <a:t>Length</a:t>
                      </a:r>
                      <a:r>
                        <a:rPr lang="zh-HK" altLang="en-US" sz="1200" u="sng" dirty="0">
                          <a:latin typeface="Arial Narrow" panose="020B0606020202030204" pitchFamily="34" charset="0"/>
                        </a:rPr>
                        <a:t> </a:t>
                      </a:r>
                      <a:r>
                        <a:rPr lang="en-US" altLang="zh-HK" sz="1200" u="sng" dirty="0">
                          <a:latin typeface="Arial Narrow" panose="020B0606020202030204" pitchFamily="34" charset="0"/>
                        </a:rPr>
                        <a:t>of</a:t>
                      </a:r>
                      <a:r>
                        <a:rPr lang="zh-HK" altLang="en-US" sz="1200" u="sng" dirty="0">
                          <a:latin typeface="Arial Narrow" panose="020B0606020202030204" pitchFamily="34" charset="0"/>
                        </a:rPr>
                        <a:t> </a:t>
                      </a:r>
                      <a:r>
                        <a:rPr lang="en-US" altLang="zh-HK" sz="1200" u="sng" dirty="0">
                          <a:latin typeface="Arial Narrow" panose="020B0606020202030204" pitchFamily="34" charset="0"/>
                        </a:rPr>
                        <a:t>the</a:t>
                      </a:r>
                      <a:r>
                        <a:rPr lang="zh-HK" altLang="en-US" sz="1200" u="sng" dirty="0">
                          <a:latin typeface="Arial Narrow" panose="020B0606020202030204" pitchFamily="34" charset="0"/>
                        </a:rPr>
                        <a:t> </a:t>
                      </a:r>
                      <a:r>
                        <a:rPr lang="en-US" altLang="zh-HK" sz="1200" u="sng" dirty="0">
                          <a:latin typeface="Arial Narrow" panose="020B0606020202030204" pitchFamily="34" charset="0"/>
                        </a:rPr>
                        <a:t>river</a:t>
                      </a:r>
                      <a:r>
                        <a:rPr lang="zh-HK" altLang="en-US" sz="1200" dirty="0">
                          <a:latin typeface="Arial Narrow" panose="020B0606020202030204" pitchFamily="34" charset="0"/>
                        </a:rPr>
                        <a:t> </a:t>
                      </a:r>
                      <a:r>
                        <a:rPr lang="en-US" altLang="zh-TW" sz="1200" dirty="0">
                          <a:latin typeface="Arial Narrow" panose="020B0606020202030204" pitchFamily="34" charset="0"/>
                        </a:rPr>
                        <a:t>(Source</a:t>
                      </a:r>
                      <a:r>
                        <a:rPr lang="zh-TW" altLang="en-US" sz="1200" dirty="0">
                          <a:latin typeface="Arial Narrow" panose="020B0606020202030204" pitchFamily="34" charset="0"/>
                        </a:rPr>
                        <a:t> </a:t>
                      </a:r>
                      <a:r>
                        <a:rPr lang="en-US" altLang="zh-TW" sz="1200" dirty="0">
                          <a:latin typeface="Arial Narrow" panose="020B0606020202030204" pitchFamily="34" charset="0"/>
                        </a:rPr>
                        <a:t>of</a:t>
                      </a:r>
                      <a:r>
                        <a:rPr lang="zh-TW" altLang="en-US" sz="1200" dirty="0">
                          <a:latin typeface="Arial Narrow" panose="020B0606020202030204" pitchFamily="34" charset="0"/>
                        </a:rPr>
                        <a:t> </a:t>
                      </a:r>
                      <a:r>
                        <a:rPr lang="en-US" altLang="zh-TW" sz="1200" dirty="0">
                          <a:latin typeface="Arial Narrow" panose="020B0606020202030204" pitchFamily="34" charset="0"/>
                        </a:rPr>
                        <a:t>data</a:t>
                      </a:r>
                      <a:r>
                        <a:rPr lang="zh-TW" altLang="en-US" sz="1200" dirty="0">
                          <a:latin typeface="Arial Narrow" panose="020B0606020202030204" pitchFamily="34" charset="0"/>
                        </a:rPr>
                        <a:t>：</a:t>
                      </a:r>
                      <a:r>
                        <a:rPr lang="en-US" altLang="zh-TW" sz="1200" dirty="0">
                          <a:latin typeface="Arial Narrow" panose="020B0606020202030204" pitchFamily="34" charset="0"/>
                        </a:rPr>
                        <a:t>《China Statistical Yearbook </a:t>
                      </a:r>
                      <a:r>
                        <a:rPr lang="en-US" altLang="zh-TW" sz="1200" dirty="0" smtClean="0">
                          <a:latin typeface="Arial Narrow" panose="020B0606020202030204" pitchFamily="34" charset="0"/>
                        </a:rPr>
                        <a:t>2021》)</a:t>
                      </a:r>
                      <a:endParaRPr lang="en-US" altLang="zh-HK" sz="1200" dirty="0">
                        <a:latin typeface="Arial Narrow" panose="020B0606020202030204" pitchFamily="34" charset="0"/>
                      </a:endParaRPr>
                    </a:p>
                  </a:txBody>
                  <a:tcPr/>
                </a:tc>
                <a:tc>
                  <a:txBody>
                    <a:bodyPr/>
                    <a:lstStyle/>
                    <a:p>
                      <a:pPr algn="ctr"/>
                      <a:r>
                        <a:rPr lang="en-US" altLang="zh-TW" sz="1200" u="sng" dirty="0">
                          <a:latin typeface="Arial Narrow" panose="020B0606020202030204" pitchFamily="34" charset="0"/>
                        </a:rPr>
                        <a:t>Annual runoff </a:t>
                      </a:r>
                      <a:r>
                        <a:rPr lang="en-US" altLang="zh-TW" sz="1200" dirty="0">
                          <a:latin typeface="Arial Narrow" panose="020B0606020202030204" pitchFamily="34" charset="0"/>
                        </a:rPr>
                        <a:t>(Source of data</a:t>
                      </a:r>
                      <a:r>
                        <a:rPr lang="zh-TW" altLang="en-US" sz="1200" dirty="0">
                          <a:latin typeface="Arial Narrow" panose="020B0606020202030204" pitchFamily="34" charset="0"/>
                        </a:rPr>
                        <a:t>：</a:t>
                      </a:r>
                      <a:r>
                        <a:rPr lang="en-US" altLang="zh-TW" sz="1200" dirty="0">
                          <a:latin typeface="Arial Narrow" panose="020B0606020202030204" pitchFamily="34" charset="0"/>
                        </a:rPr>
                        <a:t>《China Statistical Yearbook </a:t>
                      </a:r>
                      <a:r>
                        <a:rPr lang="en-US" altLang="zh-TW" sz="1200" dirty="0" smtClean="0">
                          <a:latin typeface="Arial Narrow" panose="020B0606020202030204" pitchFamily="34" charset="0"/>
                        </a:rPr>
                        <a:t>2021》)</a:t>
                      </a:r>
                      <a:endParaRPr lang="zh-HK" altLang="en-US" sz="1200" dirty="0">
                        <a:latin typeface="Arial Narrow" panose="020B0606020202030204" pitchFamily="34" charset="0"/>
                      </a:endParaRPr>
                    </a:p>
                  </a:txBody>
                  <a:tcPr/>
                </a:tc>
                <a:extLst>
                  <a:ext uri="{0D108BD9-81ED-4DB2-BD59-A6C34878D82A}">
                    <a16:rowId xmlns:a16="http://schemas.microsoft.com/office/drawing/2014/main" val="3364974688"/>
                  </a:ext>
                </a:extLst>
              </a:tr>
              <a:tr h="370840">
                <a:tc>
                  <a:txBody>
                    <a:bodyPr/>
                    <a:lstStyle/>
                    <a:p>
                      <a:r>
                        <a:rPr lang="en-US" altLang="zh-HK" sz="1200" dirty="0">
                          <a:solidFill>
                            <a:schemeClr val="tx1"/>
                          </a:solidFill>
                          <a:latin typeface="Arial Narrow" panose="020B0606020202030204" pitchFamily="34" charset="0"/>
                        </a:rPr>
                        <a:t>Huang</a:t>
                      </a:r>
                      <a:r>
                        <a:rPr lang="zh-HK" altLang="en-US" sz="1200" dirty="0">
                          <a:solidFill>
                            <a:schemeClr val="tx1"/>
                          </a:solidFill>
                          <a:latin typeface="Arial Narrow" panose="020B0606020202030204" pitchFamily="34" charset="0"/>
                        </a:rPr>
                        <a:t> </a:t>
                      </a:r>
                      <a:r>
                        <a:rPr lang="en-US" altLang="zh-HK" sz="1200" dirty="0">
                          <a:solidFill>
                            <a:schemeClr val="tx1"/>
                          </a:solidFill>
                          <a:latin typeface="Arial Narrow" panose="020B0606020202030204" pitchFamily="34" charset="0"/>
                        </a:rPr>
                        <a:t>He</a:t>
                      </a:r>
                      <a:endParaRPr lang="zh-HK" altLang="en-US" sz="1200" dirty="0">
                        <a:solidFill>
                          <a:schemeClr val="tx1"/>
                        </a:solidFill>
                        <a:latin typeface="Arial Narrow" panose="020B0606020202030204" pitchFamily="34" charset="0"/>
                      </a:endParaRPr>
                    </a:p>
                  </a:txBody>
                  <a:tcPr/>
                </a:tc>
                <a:tc>
                  <a:txBody>
                    <a:bodyPr/>
                    <a:lstStyle/>
                    <a:p>
                      <a:r>
                        <a:rPr lang="en-US" altLang="zh-HK" sz="1200" dirty="0">
                          <a:latin typeface="Arial Narrow" panose="020B0606020202030204" pitchFamily="34" charset="0"/>
                        </a:rPr>
                        <a:t>5,464</a:t>
                      </a:r>
                    </a:p>
                    <a:p>
                      <a:r>
                        <a:rPr lang="en-US" altLang="zh-HK" sz="1200" dirty="0">
                          <a:latin typeface="Arial Narrow" panose="020B0606020202030204" pitchFamily="34" charset="0"/>
                        </a:rPr>
                        <a:t>km</a:t>
                      </a:r>
                      <a:endParaRPr lang="zh-HK" altLang="en-US" sz="1200" dirty="0">
                        <a:latin typeface="Arial Narrow" panose="020B0606020202030204" pitchFamily="34" charset="0"/>
                      </a:endParaRPr>
                    </a:p>
                  </a:txBody>
                  <a:tcPr/>
                </a:tc>
                <a:tc>
                  <a:txBody>
                    <a:bodyPr/>
                    <a:lstStyle/>
                    <a:p>
                      <a:r>
                        <a:rPr lang="en-HK" altLang="zh-HK" sz="1200" dirty="0">
                          <a:solidFill>
                            <a:schemeClr val="tx1"/>
                          </a:solidFill>
                          <a:latin typeface="Arial Narrow" panose="020B0606020202030204" pitchFamily="34" charset="0"/>
                        </a:rPr>
                        <a:t>59.2 billion cubic meters</a:t>
                      </a:r>
                      <a:endParaRPr lang="zh-HK" altLang="en-US" sz="1200" dirty="0">
                        <a:solidFill>
                          <a:schemeClr val="tx1"/>
                        </a:solidFill>
                        <a:latin typeface="Arial Narrow" panose="020B0606020202030204" pitchFamily="34" charset="0"/>
                      </a:endParaRPr>
                    </a:p>
                  </a:txBody>
                  <a:tcPr/>
                </a:tc>
                <a:extLst>
                  <a:ext uri="{0D108BD9-81ED-4DB2-BD59-A6C34878D82A}">
                    <a16:rowId xmlns:a16="http://schemas.microsoft.com/office/drawing/2014/main" val="1484070846"/>
                  </a:ext>
                </a:extLst>
              </a:tr>
              <a:tr h="370840">
                <a:tc>
                  <a:txBody>
                    <a:bodyPr/>
                    <a:lstStyle/>
                    <a:p>
                      <a:r>
                        <a:rPr lang="en-US" altLang="zh-HK" sz="1200" dirty="0">
                          <a:solidFill>
                            <a:schemeClr val="tx1"/>
                          </a:solidFill>
                          <a:latin typeface="Arial Narrow" panose="020B0606020202030204" pitchFamily="34" charset="0"/>
                        </a:rPr>
                        <a:t>Chang</a:t>
                      </a:r>
                      <a:r>
                        <a:rPr lang="zh-HK" altLang="en-US" sz="1200" dirty="0">
                          <a:solidFill>
                            <a:schemeClr val="tx1"/>
                          </a:solidFill>
                          <a:latin typeface="Arial Narrow" panose="020B0606020202030204" pitchFamily="34" charset="0"/>
                        </a:rPr>
                        <a:t> </a:t>
                      </a:r>
                      <a:r>
                        <a:rPr lang="en-US" altLang="zh-HK" sz="1200" dirty="0">
                          <a:solidFill>
                            <a:schemeClr val="tx1"/>
                          </a:solidFill>
                          <a:latin typeface="Arial Narrow" panose="020B0606020202030204" pitchFamily="34" charset="0"/>
                        </a:rPr>
                        <a:t>Jiang</a:t>
                      </a:r>
                      <a:endParaRPr lang="zh-HK" altLang="en-US" sz="1200" dirty="0">
                        <a:solidFill>
                          <a:schemeClr val="tx1"/>
                        </a:solidFill>
                        <a:latin typeface="Arial Narrow" panose="020B0606020202030204" pitchFamily="34" charset="0"/>
                      </a:endParaRPr>
                    </a:p>
                  </a:txBody>
                  <a:tcPr/>
                </a:tc>
                <a:tc>
                  <a:txBody>
                    <a:bodyPr/>
                    <a:lstStyle/>
                    <a:p>
                      <a:r>
                        <a:rPr lang="en-US" altLang="zh-HK" sz="1200" dirty="0">
                          <a:latin typeface="Arial Narrow" panose="020B0606020202030204" pitchFamily="34" charset="0"/>
                        </a:rPr>
                        <a:t>6,300</a:t>
                      </a:r>
                    </a:p>
                    <a:p>
                      <a:r>
                        <a:rPr lang="en-US" altLang="zh-HK" sz="1200" dirty="0">
                          <a:latin typeface="Arial Narrow" panose="020B0606020202030204" pitchFamily="34" charset="0"/>
                        </a:rPr>
                        <a:t>km</a:t>
                      </a:r>
                      <a:endParaRPr lang="zh-HK" altLang="en-US" sz="1200" dirty="0">
                        <a:latin typeface="Arial Narrow" panose="020B0606020202030204" pitchFamily="34" charset="0"/>
                      </a:endParaRPr>
                    </a:p>
                  </a:txBody>
                  <a:tcPr/>
                </a:tc>
                <a:tc>
                  <a:txBody>
                    <a:bodyPr/>
                    <a:lstStyle/>
                    <a:p>
                      <a:r>
                        <a:rPr lang="en-HK" altLang="zh-HK" sz="1200" dirty="0">
                          <a:solidFill>
                            <a:schemeClr val="tx1"/>
                          </a:solidFill>
                          <a:latin typeface="Arial Narrow" panose="020B0606020202030204" pitchFamily="34" charset="0"/>
                        </a:rPr>
                        <a:t>985.7 billion cubic meters</a:t>
                      </a:r>
                      <a:endParaRPr lang="zh-HK" altLang="en-US" sz="1200" dirty="0">
                        <a:solidFill>
                          <a:schemeClr val="tx1"/>
                        </a:solidFill>
                        <a:latin typeface="Arial Narrow" panose="020B0606020202030204" pitchFamily="34" charset="0"/>
                      </a:endParaRPr>
                    </a:p>
                  </a:txBody>
                  <a:tcPr/>
                </a:tc>
                <a:extLst>
                  <a:ext uri="{0D108BD9-81ED-4DB2-BD59-A6C34878D82A}">
                    <a16:rowId xmlns:a16="http://schemas.microsoft.com/office/drawing/2014/main" val="6163993"/>
                  </a:ext>
                </a:extLst>
              </a:tr>
            </a:tbl>
          </a:graphicData>
        </a:graphic>
      </p:graphicFrame>
      <p:pic>
        <p:nvPicPr>
          <p:cNvPr id="15" name="圖片 14"/>
          <p:cNvPicPr>
            <a:picLocks noChangeAspect="1"/>
          </p:cNvPicPr>
          <p:nvPr/>
        </p:nvPicPr>
        <p:blipFill rotWithShape="1">
          <a:blip r:embed="rId2" cstate="hqprint">
            <a:extLst>
              <a:ext uri="{28A0092B-C50C-407E-A947-70E740481C1C}">
                <a14:useLocalDpi xmlns:a14="http://schemas.microsoft.com/office/drawing/2010/main" val="0"/>
              </a:ext>
            </a:extLst>
          </a:blip>
          <a:srcRect t="13818" b="31394"/>
          <a:stretch/>
        </p:blipFill>
        <p:spPr>
          <a:xfrm>
            <a:off x="2680768" y="1849100"/>
            <a:ext cx="6463232" cy="5008899"/>
          </a:xfrm>
          <a:prstGeom prst="rect">
            <a:avLst/>
          </a:prstGeom>
        </p:spPr>
      </p:pic>
      <p:sp>
        <p:nvSpPr>
          <p:cNvPr id="16" name="TextBox 6">
            <a:extLst>
              <a:ext uri="{FF2B5EF4-FFF2-40B4-BE49-F238E27FC236}">
                <a16:creationId xmlns:a16="http://schemas.microsoft.com/office/drawing/2014/main" id="{4BD4A83C-C736-4CEF-9EE5-9BCC7CD80E1E}"/>
              </a:ext>
            </a:extLst>
          </p:cNvPr>
          <p:cNvSpPr txBox="1"/>
          <p:nvPr/>
        </p:nvSpPr>
        <p:spPr>
          <a:xfrm>
            <a:off x="5204208" y="3588207"/>
            <a:ext cx="2189284" cy="584775"/>
          </a:xfrm>
          <a:prstGeom prst="rect">
            <a:avLst/>
          </a:prstGeom>
          <a:noFill/>
        </p:spPr>
        <p:txBody>
          <a:bodyPr wrap="square" rtlCol="0">
            <a:spAutoFit/>
          </a:bodyPr>
          <a:lstStyle/>
          <a:p>
            <a:r>
              <a:rPr lang="zh-TW" altLang="en-US" b="1" dirty="0"/>
              <a:t>       </a:t>
            </a:r>
            <a:r>
              <a:rPr lang="en-US" altLang="zh-TW" b="1" dirty="0"/>
              <a:t>Huang</a:t>
            </a:r>
            <a:r>
              <a:rPr lang="zh-TW" altLang="en-US" b="1" dirty="0"/>
              <a:t> </a:t>
            </a:r>
            <a:r>
              <a:rPr lang="en-US" altLang="zh-TW" b="1" dirty="0"/>
              <a:t>He</a:t>
            </a:r>
          </a:p>
          <a:p>
            <a:endParaRPr lang="en-HK" altLang="zh-TW" sz="1400" dirty="0"/>
          </a:p>
        </p:txBody>
      </p:sp>
      <p:sp>
        <p:nvSpPr>
          <p:cNvPr id="17" name="TextBox 7">
            <a:extLst>
              <a:ext uri="{FF2B5EF4-FFF2-40B4-BE49-F238E27FC236}">
                <a16:creationId xmlns:a16="http://schemas.microsoft.com/office/drawing/2014/main" id="{22D17171-2EEE-4222-A00F-9E60EBADADF7}"/>
              </a:ext>
            </a:extLst>
          </p:cNvPr>
          <p:cNvSpPr txBox="1"/>
          <p:nvPr/>
        </p:nvSpPr>
        <p:spPr>
          <a:xfrm>
            <a:off x="5820637" y="4545994"/>
            <a:ext cx="1328806" cy="646331"/>
          </a:xfrm>
          <a:prstGeom prst="rect">
            <a:avLst/>
          </a:prstGeom>
          <a:noFill/>
        </p:spPr>
        <p:txBody>
          <a:bodyPr wrap="square" rtlCol="0">
            <a:spAutoFit/>
          </a:bodyPr>
          <a:lstStyle/>
          <a:p>
            <a:r>
              <a:rPr lang="en-US" altLang="zh-TW" b="1" dirty="0"/>
              <a:t>Chang</a:t>
            </a:r>
            <a:r>
              <a:rPr lang="zh-TW" altLang="en-US" b="1" dirty="0"/>
              <a:t> </a:t>
            </a:r>
            <a:r>
              <a:rPr lang="en-US" altLang="zh-TW" b="1" dirty="0"/>
              <a:t>Jiang</a:t>
            </a:r>
          </a:p>
        </p:txBody>
      </p:sp>
      <p:sp>
        <p:nvSpPr>
          <p:cNvPr id="18" name="文字方塊 17"/>
          <p:cNvSpPr txBox="1"/>
          <p:nvPr/>
        </p:nvSpPr>
        <p:spPr>
          <a:xfrm>
            <a:off x="3051947" y="5249942"/>
            <a:ext cx="881950" cy="369332"/>
          </a:xfrm>
          <a:prstGeom prst="rect">
            <a:avLst/>
          </a:prstGeom>
          <a:noFill/>
        </p:spPr>
        <p:txBody>
          <a:bodyPr wrap="square" rtlCol="0">
            <a:spAutoFit/>
          </a:bodyPr>
          <a:lstStyle/>
          <a:p>
            <a:r>
              <a:rPr lang="en-US" altLang="zh-HK" b="1" u="sng" dirty="0"/>
              <a:t>Key</a:t>
            </a:r>
            <a:endParaRPr lang="zh-HK" altLang="en-US" b="1" u="sng" dirty="0"/>
          </a:p>
        </p:txBody>
      </p:sp>
      <p:sp>
        <p:nvSpPr>
          <p:cNvPr id="19" name="TextBox 3">
            <a:extLst>
              <a:ext uri="{FF2B5EF4-FFF2-40B4-BE49-F238E27FC236}">
                <a16:creationId xmlns:a16="http://schemas.microsoft.com/office/drawing/2014/main" id="{3E2BC3E1-C07E-4D25-B8B8-CF2A4F29F41A}"/>
              </a:ext>
            </a:extLst>
          </p:cNvPr>
          <p:cNvSpPr txBox="1"/>
          <p:nvPr/>
        </p:nvSpPr>
        <p:spPr>
          <a:xfrm>
            <a:off x="3416642" y="5619274"/>
            <a:ext cx="1487262" cy="369332"/>
          </a:xfrm>
          <a:prstGeom prst="rect">
            <a:avLst/>
          </a:prstGeom>
          <a:noFill/>
        </p:spPr>
        <p:txBody>
          <a:bodyPr wrap="square" rtlCol="0">
            <a:spAutoFit/>
          </a:bodyPr>
          <a:lstStyle/>
          <a:p>
            <a:r>
              <a:rPr lang="en-US" altLang="zh-TW" b="1" dirty="0"/>
              <a:t>1</a:t>
            </a:r>
            <a:r>
              <a:rPr lang="en-US" altLang="zh-TW" b="1" baseline="30000" dirty="0"/>
              <a:t>st</a:t>
            </a:r>
            <a:r>
              <a:rPr lang="zh-TW" altLang="en-US" b="1" dirty="0"/>
              <a:t> </a:t>
            </a:r>
            <a:r>
              <a:rPr lang="en-US" altLang="zh-TW" b="1" dirty="0"/>
              <a:t>tier/step</a:t>
            </a:r>
            <a:endParaRPr lang="en-HK" altLang="zh-TW" b="1" dirty="0"/>
          </a:p>
        </p:txBody>
      </p:sp>
      <p:sp>
        <p:nvSpPr>
          <p:cNvPr id="20" name="TextBox 4">
            <a:extLst>
              <a:ext uri="{FF2B5EF4-FFF2-40B4-BE49-F238E27FC236}">
                <a16:creationId xmlns:a16="http://schemas.microsoft.com/office/drawing/2014/main" id="{15B8C3A3-6EE0-4458-8254-7A05627C4ED0}"/>
              </a:ext>
            </a:extLst>
          </p:cNvPr>
          <p:cNvSpPr txBox="1"/>
          <p:nvPr/>
        </p:nvSpPr>
        <p:spPr>
          <a:xfrm>
            <a:off x="3416642" y="5966118"/>
            <a:ext cx="1487262" cy="369332"/>
          </a:xfrm>
          <a:prstGeom prst="rect">
            <a:avLst/>
          </a:prstGeom>
          <a:noFill/>
        </p:spPr>
        <p:txBody>
          <a:bodyPr wrap="square" rtlCol="0">
            <a:spAutoFit/>
          </a:bodyPr>
          <a:lstStyle/>
          <a:p>
            <a:r>
              <a:rPr lang="en-US" altLang="zh-TW" b="1" dirty="0"/>
              <a:t>2</a:t>
            </a:r>
            <a:r>
              <a:rPr lang="en-US" altLang="zh-TW" b="1" baseline="30000" dirty="0"/>
              <a:t>nd</a:t>
            </a:r>
            <a:r>
              <a:rPr lang="zh-TW" altLang="en-US" b="1" dirty="0"/>
              <a:t> </a:t>
            </a:r>
            <a:r>
              <a:rPr lang="en-US" altLang="zh-TW" b="1" dirty="0"/>
              <a:t>tier/step</a:t>
            </a:r>
            <a:endParaRPr lang="en-HK" altLang="zh-TW" b="1" dirty="0"/>
          </a:p>
        </p:txBody>
      </p:sp>
      <p:sp>
        <p:nvSpPr>
          <p:cNvPr id="21" name="TextBox 5">
            <a:extLst>
              <a:ext uri="{FF2B5EF4-FFF2-40B4-BE49-F238E27FC236}">
                <a16:creationId xmlns:a16="http://schemas.microsoft.com/office/drawing/2014/main" id="{301889A8-195F-4E28-9BDA-EA1BDBC06842}"/>
              </a:ext>
            </a:extLst>
          </p:cNvPr>
          <p:cNvSpPr txBox="1"/>
          <p:nvPr/>
        </p:nvSpPr>
        <p:spPr>
          <a:xfrm>
            <a:off x="3416642" y="6331646"/>
            <a:ext cx="1487262" cy="369332"/>
          </a:xfrm>
          <a:prstGeom prst="rect">
            <a:avLst/>
          </a:prstGeom>
          <a:noFill/>
        </p:spPr>
        <p:txBody>
          <a:bodyPr wrap="square" rtlCol="0">
            <a:spAutoFit/>
          </a:bodyPr>
          <a:lstStyle/>
          <a:p>
            <a:r>
              <a:rPr lang="en-US" altLang="zh-TW" b="1" dirty="0"/>
              <a:t>3</a:t>
            </a:r>
            <a:r>
              <a:rPr lang="en-US" altLang="zh-TW" b="1" baseline="30000" dirty="0"/>
              <a:t>rd</a:t>
            </a:r>
            <a:r>
              <a:rPr lang="zh-TW" altLang="en-US" b="1" dirty="0"/>
              <a:t> </a:t>
            </a:r>
            <a:r>
              <a:rPr lang="en-US" altLang="zh-TW" b="1" dirty="0"/>
              <a:t>tier/step</a:t>
            </a:r>
            <a:endParaRPr lang="en-HK" altLang="zh-TW" b="1" dirty="0"/>
          </a:p>
        </p:txBody>
      </p:sp>
    </p:spTree>
    <p:extLst>
      <p:ext uri="{BB962C8B-B14F-4D97-AF65-F5344CB8AC3E}">
        <p14:creationId xmlns:p14="http://schemas.microsoft.com/office/powerpoint/2010/main" val="3928250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ap&#10;&#10;Description automatically generated">
            <a:extLst>
              <a:ext uri="{FF2B5EF4-FFF2-40B4-BE49-F238E27FC236}">
                <a16:creationId xmlns:a16="http://schemas.microsoft.com/office/drawing/2014/main" id="{FE7CCD6C-4484-4524-9A7F-14F8E38DF18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393599"/>
            <a:ext cx="9144000" cy="6464401"/>
          </a:xfrm>
          <a:prstGeom prst="rect">
            <a:avLst/>
          </a:prstGeom>
        </p:spPr>
      </p:pic>
      <p:sp>
        <p:nvSpPr>
          <p:cNvPr id="4" name="Speech Bubble: Rectangle with Corners Rounded 3">
            <a:extLst>
              <a:ext uri="{FF2B5EF4-FFF2-40B4-BE49-F238E27FC236}">
                <a16:creationId xmlns:a16="http://schemas.microsoft.com/office/drawing/2014/main" id="{3B393D91-9D2C-4779-9471-31E4B4182A72}"/>
              </a:ext>
            </a:extLst>
          </p:cNvPr>
          <p:cNvSpPr/>
          <p:nvPr/>
        </p:nvSpPr>
        <p:spPr>
          <a:xfrm>
            <a:off x="1029810" y="415296"/>
            <a:ext cx="7084380" cy="887767"/>
          </a:xfrm>
          <a:prstGeom prst="wedgeRoundRectCallout">
            <a:avLst>
              <a:gd name="adj1" fmla="val -14567"/>
              <a:gd name="adj2" fmla="val 84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Figure 2  </a:t>
            </a:r>
            <a:r>
              <a:rPr lang="en-US" altLang="zh-TW" sz="2400" dirty="0">
                <a:solidFill>
                  <a:schemeClr val="bg1"/>
                </a:solidFill>
              </a:rPr>
              <a:t>Distribution map of the drainage area of Chang Jiang</a:t>
            </a:r>
          </a:p>
        </p:txBody>
      </p:sp>
      <p:sp>
        <p:nvSpPr>
          <p:cNvPr id="5" name="TextBox 4">
            <a:extLst>
              <a:ext uri="{FF2B5EF4-FFF2-40B4-BE49-F238E27FC236}">
                <a16:creationId xmlns:a16="http://schemas.microsoft.com/office/drawing/2014/main" id="{11561739-20CD-4B44-B6CB-4994E87C1E84}"/>
              </a:ext>
            </a:extLst>
          </p:cNvPr>
          <p:cNvSpPr txBox="1"/>
          <p:nvPr/>
        </p:nvSpPr>
        <p:spPr>
          <a:xfrm>
            <a:off x="305412" y="3048574"/>
            <a:ext cx="1701490" cy="584775"/>
          </a:xfrm>
          <a:prstGeom prst="rect">
            <a:avLst/>
          </a:prstGeom>
          <a:noFill/>
        </p:spPr>
        <p:txBody>
          <a:bodyPr wrap="square" rtlCol="0">
            <a:spAutoFit/>
          </a:bodyPr>
          <a:lstStyle/>
          <a:p>
            <a:pPr algn="ctr"/>
            <a:r>
              <a:rPr lang="en-US" sz="1600" b="1" dirty="0" err="1"/>
              <a:t>Tanggula</a:t>
            </a:r>
            <a:r>
              <a:rPr lang="en-US" sz="1600" b="1" dirty="0"/>
              <a:t> Mountain Ranges</a:t>
            </a:r>
            <a:endParaRPr lang="en-HK" sz="1600" b="1" dirty="0"/>
          </a:p>
        </p:txBody>
      </p:sp>
      <p:sp>
        <p:nvSpPr>
          <p:cNvPr id="6" name="TextBox 5">
            <a:extLst>
              <a:ext uri="{FF2B5EF4-FFF2-40B4-BE49-F238E27FC236}">
                <a16:creationId xmlns:a16="http://schemas.microsoft.com/office/drawing/2014/main" id="{17CB8D5E-E557-4E34-95D5-7CB7EE97D779}"/>
              </a:ext>
            </a:extLst>
          </p:cNvPr>
          <p:cNvSpPr txBox="1"/>
          <p:nvPr/>
        </p:nvSpPr>
        <p:spPr>
          <a:xfrm>
            <a:off x="1114146" y="2392102"/>
            <a:ext cx="914401" cy="276999"/>
          </a:xfrm>
          <a:prstGeom prst="rect">
            <a:avLst/>
          </a:prstGeom>
          <a:noFill/>
        </p:spPr>
        <p:txBody>
          <a:bodyPr wrap="square" rtlCol="0">
            <a:spAutoFit/>
          </a:bodyPr>
          <a:lstStyle/>
          <a:p>
            <a:r>
              <a:rPr lang="en-HK" sz="1200" b="1"/>
              <a:t>Tongtianhe</a:t>
            </a:r>
            <a:endParaRPr lang="en-HK" sz="1200" b="1" dirty="0"/>
          </a:p>
        </p:txBody>
      </p:sp>
      <p:sp>
        <p:nvSpPr>
          <p:cNvPr id="11" name="TextBox 10">
            <a:extLst>
              <a:ext uri="{FF2B5EF4-FFF2-40B4-BE49-F238E27FC236}">
                <a16:creationId xmlns:a16="http://schemas.microsoft.com/office/drawing/2014/main" id="{5543A365-7B71-4215-9830-20F842A6FFAF}"/>
              </a:ext>
            </a:extLst>
          </p:cNvPr>
          <p:cNvSpPr txBox="1"/>
          <p:nvPr/>
        </p:nvSpPr>
        <p:spPr>
          <a:xfrm>
            <a:off x="2409379" y="3719744"/>
            <a:ext cx="369332" cy="958788"/>
          </a:xfrm>
          <a:prstGeom prst="rect">
            <a:avLst/>
          </a:prstGeom>
          <a:noFill/>
        </p:spPr>
        <p:txBody>
          <a:bodyPr vert="eaVert" wrap="square" rtlCol="0">
            <a:spAutoFit/>
          </a:bodyPr>
          <a:lstStyle/>
          <a:p>
            <a:r>
              <a:rPr lang="en-HK" sz="1200" b="1"/>
              <a:t>Jinshajiang</a:t>
            </a:r>
            <a:endParaRPr lang="en-HK" sz="1200" b="1" dirty="0"/>
          </a:p>
        </p:txBody>
      </p:sp>
      <p:sp>
        <p:nvSpPr>
          <p:cNvPr id="12" name="TextBox 11">
            <a:extLst>
              <a:ext uri="{FF2B5EF4-FFF2-40B4-BE49-F238E27FC236}">
                <a16:creationId xmlns:a16="http://schemas.microsoft.com/office/drawing/2014/main" id="{65FE3693-8B0D-47C9-8801-4FD852A229B5}"/>
              </a:ext>
            </a:extLst>
          </p:cNvPr>
          <p:cNvSpPr txBox="1"/>
          <p:nvPr/>
        </p:nvSpPr>
        <p:spPr>
          <a:xfrm>
            <a:off x="2804756" y="3517038"/>
            <a:ext cx="369332" cy="958788"/>
          </a:xfrm>
          <a:prstGeom prst="rect">
            <a:avLst/>
          </a:prstGeom>
          <a:noFill/>
        </p:spPr>
        <p:txBody>
          <a:bodyPr vert="eaVert" wrap="square" rtlCol="0">
            <a:spAutoFit/>
          </a:bodyPr>
          <a:lstStyle/>
          <a:p>
            <a:r>
              <a:rPr lang="en-HK" sz="1200" b="1" dirty="0" err="1"/>
              <a:t>Yalong</a:t>
            </a:r>
            <a:r>
              <a:rPr lang="en-HK" sz="1200" b="1" dirty="0"/>
              <a:t> River</a:t>
            </a:r>
          </a:p>
        </p:txBody>
      </p:sp>
      <p:sp>
        <p:nvSpPr>
          <p:cNvPr id="13" name="TextBox 12">
            <a:extLst>
              <a:ext uri="{FF2B5EF4-FFF2-40B4-BE49-F238E27FC236}">
                <a16:creationId xmlns:a16="http://schemas.microsoft.com/office/drawing/2014/main" id="{0A89DADB-8EE1-42DC-8CC9-0056034FD2F3}"/>
              </a:ext>
            </a:extLst>
          </p:cNvPr>
          <p:cNvSpPr txBox="1"/>
          <p:nvPr/>
        </p:nvSpPr>
        <p:spPr>
          <a:xfrm>
            <a:off x="3235643" y="3340962"/>
            <a:ext cx="369332" cy="958788"/>
          </a:xfrm>
          <a:prstGeom prst="rect">
            <a:avLst/>
          </a:prstGeom>
          <a:noFill/>
        </p:spPr>
        <p:txBody>
          <a:bodyPr vert="eaVert" wrap="square" rtlCol="0">
            <a:spAutoFit/>
          </a:bodyPr>
          <a:lstStyle/>
          <a:p>
            <a:r>
              <a:rPr lang="en-HK" sz="1200" b="1" dirty="0" err="1"/>
              <a:t>Daduhe</a:t>
            </a:r>
            <a:endParaRPr lang="en-HK" sz="1200" b="1" dirty="0"/>
          </a:p>
        </p:txBody>
      </p:sp>
      <p:sp>
        <p:nvSpPr>
          <p:cNvPr id="14" name="TextBox 13">
            <a:extLst>
              <a:ext uri="{FF2B5EF4-FFF2-40B4-BE49-F238E27FC236}">
                <a16:creationId xmlns:a16="http://schemas.microsoft.com/office/drawing/2014/main" id="{2F42EF6F-116B-41D0-A213-8B713D93C5C3}"/>
              </a:ext>
            </a:extLst>
          </p:cNvPr>
          <p:cNvSpPr txBox="1"/>
          <p:nvPr/>
        </p:nvSpPr>
        <p:spPr>
          <a:xfrm>
            <a:off x="4963448" y="4199138"/>
            <a:ext cx="369332" cy="958788"/>
          </a:xfrm>
          <a:prstGeom prst="rect">
            <a:avLst/>
          </a:prstGeom>
          <a:noFill/>
        </p:spPr>
        <p:txBody>
          <a:bodyPr vert="eaVert" wrap="square" rtlCol="0">
            <a:spAutoFit/>
          </a:bodyPr>
          <a:lstStyle/>
          <a:p>
            <a:r>
              <a:rPr lang="en-US" altLang="zh-TW" sz="1200" b="1" dirty="0" err="1"/>
              <a:t>Wujiang</a:t>
            </a:r>
            <a:endParaRPr lang="en-HK" sz="1200" b="1" dirty="0"/>
          </a:p>
        </p:txBody>
      </p:sp>
      <p:sp>
        <p:nvSpPr>
          <p:cNvPr id="15" name="TextBox 14">
            <a:extLst>
              <a:ext uri="{FF2B5EF4-FFF2-40B4-BE49-F238E27FC236}">
                <a16:creationId xmlns:a16="http://schemas.microsoft.com/office/drawing/2014/main" id="{3A94ACEC-D511-4F98-ACDC-297DE9BD36B9}"/>
              </a:ext>
            </a:extLst>
          </p:cNvPr>
          <p:cNvSpPr txBox="1"/>
          <p:nvPr/>
        </p:nvSpPr>
        <p:spPr>
          <a:xfrm>
            <a:off x="6212661" y="3340961"/>
            <a:ext cx="369332" cy="897127"/>
          </a:xfrm>
          <a:prstGeom prst="rect">
            <a:avLst/>
          </a:prstGeom>
          <a:noFill/>
        </p:spPr>
        <p:txBody>
          <a:bodyPr vert="eaVert" wrap="square" rtlCol="0">
            <a:spAutoFit/>
          </a:bodyPr>
          <a:lstStyle/>
          <a:p>
            <a:r>
              <a:rPr lang="en-US" sz="1200" b="1" dirty="0" err="1"/>
              <a:t>Hanshui</a:t>
            </a:r>
            <a:endParaRPr lang="en-HK" sz="1200" b="1" dirty="0"/>
          </a:p>
        </p:txBody>
      </p:sp>
      <p:sp>
        <p:nvSpPr>
          <p:cNvPr id="16" name="TextBox 15">
            <a:extLst>
              <a:ext uri="{FF2B5EF4-FFF2-40B4-BE49-F238E27FC236}">
                <a16:creationId xmlns:a16="http://schemas.microsoft.com/office/drawing/2014/main" id="{4536D5DB-5820-46D3-8AE4-542F463163A0}"/>
              </a:ext>
            </a:extLst>
          </p:cNvPr>
          <p:cNvSpPr txBox="1"/>
          <p:nvPr/>
        </p:nvSpPr>
        <p:spPr>
          <a:xfrm>
            <a:off x="8660489" y="3259723"/>
            <a:ext cx="430887" cy="958788"/>
          </a:xfrm>
          <a:prstGeom prst="rect">
            <a:avLst/>
          </a:prstGeom>
          <a:noFill/>
        </p:spPr>
        <p:txBody>
          <a:bodyPr vert="eaVert" wrap="square" rtlCol="0">
            <a:spAutoFit/>
          </a:bodyPr>
          <a:lstStyle/>
          <a:p>
            <a:r>
              <a:rPr lang="en-US" altLang="zh-TW" sz="1600" b="1" dirty="0"/>
              <a:t> </a:t>
            </a:r>
            <a:endParaRPr lang="en-HK" sz="1600" b="1" dirty="0"/>
          </a:p>
        </p:txBody>
      </p:sp>
      <p:sp>
        <p:nvSpPr>
          <p:cNvPr id="17" name="TextBox 16">
            <a:extLst>
              <a:ext uri="{FF2B5EF4-FFF2-40B4-BE49-F238E27FC236}">
                <a16:creationId xmlns:a16="http://schemas.microsoft.com/office/drawing/2014/main" id="{5C9832EA-4B6B-4B4A-8536-6CB4A2A9DD6F}"/>
              </a:ext>
            </a:extLst>
          </p:cNvPr>
          <p:cNvSpPr txBox="1"/>
          <p:nvPr/>
        </p:nvSpPr>
        <p:spPr>
          <a:xfrm>
            <a:off x="390019" y="2271551"/>
            <a:ext cx="914401" cy="276999"/>
          </a:xfrm>
          <a:prstGeom prst="rect">
            <a:avLst/>
          </a:prstGeom>
          <a:noFill/>
        </p:spPr>
        <p:txBody>
          <a:bodyPr wrap="square" rtlCol="0">
            <a:spAutoFit/>
          </a:bodyPr>
          <a:lstStyle/>
          <a:p>
            <a:r>
              <a:rPr lang="en-HK" sz="1200" b="1"/>
              <a:t>Tuotuohe</a:t>
            </a:r>
            <a:endParaRPr lang="en-HK" sz="1200" b="1" dirty="0"/>
          </a:p>
        </p:txBody>
      </p:sp>
      <p:sp>
        <p:nvSpPr>
          <p:cNvPr id="18" name="Speech Bubble: Rectangle 17">
            <a:extLst>
              <a:ext uri="{FF2B5EF4-FFF2-40B4-BE49-F238E27FC236}">
                <a16:creationId xmlns:a16="http://schemas.microsoft.com/office/drawing/2014/main" id="{13446AA3-AC43-41EA-BF61-4CFBA7953662}"/>
              </a:ext>
            </a:extLst>
          </p:cNvPr>
          <p:cNvSpPr/>
          <p:nvPr/>
        </p:nvSpPr>
        <p:spPr>
          <a:xfrm>
            <a:off x="6581993" y="2807880"/>
            <a:ext cx="849235" cy="338554"/>
          </a:xfrm>
          <a:prstGeom prst="wedgeRectCallout">
            <a:avLst>
              <a:gd name="adj1" fmla="val -31777"/>
              <a:gd name="adj2" fmla="val 2043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Wuhan</a:t>
            </a:r>
            <a:endParaRPr lang="en-HK" dirty="0"/>
          </a:p>
        </p:txBody>
      </p:sp>
      <p:sp>
        <p:nvSpPr>
          <p:cNvPr id="19" name="Speech Bubble: Rectangle 18">
            <a:extLst>
              <a:ext uri="{FF2B5EF4-FFF2-40B4-BE49-F238E27FC236}">
                <a16:creationId xmlns:a16="http://schemas.microsoft.com/office/drawing/2014/main" id="{7241D23F-4A60-45F1-99DD-95EA96301219}"/>
              </a:ext>
            </a:extLst>
          </p:cNvPr>
          <p:cNvSpPr/>
          <p:nvPr/>
        </p:nvSpPr>
        <p:spPr>
          <a:xfrm>
            <a:off x="8009793" y="2253863"/>
            <a:ext cx="1081584" cy="338554"/>
          </a:xfrm>
          <a:prstGeom prst="wedgeRectCallout">
            <a:avLst>
              <a:gd name="adj1" fmla="val -3073"/>
              <a:gd name="adj2" fmla="val 2119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Shanghai</a:t>
            </a:r>
            <a:endParaRPr lang="en-HK" dirty="0"/>
          </a:p>
        </p:txBody>
      </p:sp>
      <p:sp>
        <p:nvSpPr>
          <p:cNvPr id="21" name="Speech Bubble: Rectangle 20">
            <a:extLst>
              <a:ext uri="{FF2B5EF4-FFF2-40B4-BE49-F238E27FC236}">
                <a16:creationId xmlns:a16="http://schemas.microsoft.com/office/drawing/2014/main" id="{4440D349-860F-4B8A-AEB5-F680B7D16F71}"/>
              </a:ext>
            </a:extLst>
          </p:cNvPr>
          <p:cNvSpPr/>
          <p:nvPr/>
        </p:nvSpPr>
        <p:spPr>
          <a:xfrm>
            <a:off x="7558184" y="1731173"/>
            <a:ext cx="903217" cy="338554"/>
          </a:xfrm>
          <a:prstGeom prst="wedgeRectCallout">
            <a:avLst>
              <a:gd name="adj1" fmla="val -25484"/>
              <a:gd name="adj2" fmla="val 3404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t>Nanjing</a:t>
            </a:r>
          </a:p>
        </p:txBody>
      </p:sp>
      <p:sp>
        <p:nvSpPr>
          <p:cNvPr id="22" name="Speech Bubble: Rectangle 21">
            <a:extLst>
              <a:ext uri="{FF2B5EF4-FFF2-40B4-BE49-F238E27FC236}">
                <a16:creationId xmlns:a16="http://schemas.microsoft.com/office/drawing/2014/main" id="{AA8A1164-9570-4FF5-A757-D5C24615248A}"/>
              </a:ext>
            </a:extLst>
          </p:cNvPr>
          <p:cNvSpPr/>
          <p:nvPr/>
        </p:nvSpPr>
        <p:spPr>
          <a:xfrm>
            <a:off x="3007791" y="5328359"/>
            <a:ext cx="992709" cy="338554"/>
          </a:xfrm>
          <a:prstGeom prst="wedgeRectCallout">
            <a:avLst>
              <a:gd name="adj1" fmla="val 44456"/>
              <a:gd name="adj2" fmla="val -5143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t>Chengdu</a:t>
            </a:r>
          </a:p>
        </p:txBody>
      </p:sp>
      <p:sp>
        <p:nvSpPr>
          <p:cNvPr id="23" name="Speech Bubble: Rectangle 22">
            <a:extLst>
              <a:ext uri="{FF2B5EF4-FFF2-40B4-BE49-F238E27FC236}">
                <a16:creationId xmlns:a16="http://schemas.microsoft.com/office/drawing/2014/main" id="{FD3A09AE-65D0-45BB-AF4E-DF329E33980F}"/>
              </a:ext>
            </a:extLst>
          </p:cNvPr>
          <p:cNvSpPr/>
          <p:nvPr/>
        </p:nvSpPr>
        <p:spPr>
          <a:xfrm>
            <a:off x="7173243" y="5631964"/>
            <a:ext cx="1214619" cy="338554"/>
          </a:xfrm>
          <a:prstGeom prst="wedgeRectCallout">
            <a:avLst>
              <a:gd name="adj1" fmla="val -109058"/>
              <a:gd name="adj2" fmla="val -3990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dirty="0"/>
              <a:t>Changsha</a:t>
            </a:r>
          </a:p>
        </p:txBody>
      </p:sp>
      <p:sp>
        <p:nvSpPr>
          <p:cNvPr id="2" name="文字方塊 1"/>
          <p:cNvSpPr txBox="1"/>
          <p:nvPr/>
        </p:nvSpPr>
        <p:spPr>
          <a:xfrm>
            <a:off x="8461401" y="3264017"/>
            <a:ext cx="682599" cy="738664"/>
          </a:xfrm>
          <a:prstGeom prst="rect">
            <a:avLst/>
          </a:prstGeom>
          <a:noFill/>
        </p:spPr>
        <p:txBody>
          <a:bodyPr wrap="square" rtlCol="0">
            <a:spAutoFit/>
          </a:bodyPr>
          <a:lstStyle/>
          <a:p>
            <a:pPr algn="ctr"/>
            <a:r>
              <a:rPr lang="en-US" altLang="zh-HK" sz="1400" b="1" dirty="0"/>
              <a:t>East China Sea</a:t>
            </a:r>
            <a:endParaRPr lang="zh-HK" altLang="en-US" sz="1400" b="1" dirty="0"/>
          </a:p>
        </p:txBody>
      </p:sp>
    </p:spTree>
    <p:extLst>
      <p:ext uri="{BB962C8B-B14F-4D97-AF65-F5344CB8AC3E}">
        <p14:creationId xmlns:p14="http://schemas.microsoft.com/office/powerpoint/2010/main" val="4274905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749A6-AD0E-4674-8E53-8BCA34978DAA}"/>
              </a:ext>
            </a:extLst>
          </p:cNvPr>
          <p:cNvSpPr>
            <a:spLocks noGrp="1"/>
          </p:cNvSpPr>
          <p:nvPr>
            <p:ph type="title"/>
          </p:nvPr>
        </p:nvSpPr>
        <p:spPr>
          <a:xfrm>
            <a:off x="687081" y="550600"/>
            <a:ext cx="7773338" cy="819665"/>
          </a:xfrm>
        </p:spPr>
        <p:txBody>
          <a:bodyPr>
            <a:noAutofit/>
          </a:bodyPr>
          <a:lstStyle/>
          <a:p>
            <a:r>
              <a:rPr lang="en-US" altLang="zh-TW" sz="2800" b="1" u="sng" dirty="0"/>
              <a:t>The upper, middle &amp; lower courses of </a:t>
            </a:r>
            <a:r>
              <a:rPr lang="en-US" altLang="zh-TW" sz="2800" b="1" u="sng" dirty="0" err="1"/>
              <a:t>chang</a:t>
            </a:r>
            <a:r>
              <a:rPr lang="en-US" altLang="zh-TW" sz="2800" b="1" u="sng" dirty="0"/>
              <a:t> </a:t>
            </a:r>
            <a:r>
              <a:rPr lang="en-US" altLang="zh-TW" sz="2800" b="1" u="sng" dirty="0" err="1"/>
              <a:t>jiang</a:t>
            </a:r>
            <a:endParaRPr lang="en-HK" sz="2800" b="1" u="sng" dirty="0"/>
          </a:p>
        </p:txBody>
      </p:sp>
      <p:sp>
        <p:nvSpPr>
          <p:cNvPr id="5" name="圓角矩形圖說文字 5">
            <a:extLst>
              <a:ext uri="{FF2B5EF4-FFF2-40B4-BE49-F238E27FC236}">
                <a16:creationId xmlns:a16="http://schemas.microsoft.com/office/drawing/2014/main" id="{F262EF17-0170-4C17-AF1A-4B297D7D845B}"/>
              </a:ext>
            </a:extLst>
          </p:cNvPr>
          <p:cNvSpPr/>
          <p:nvPr/>
        </p:nvSpPr>
        <p:spPr>
          <a:xfrm>
            <a:off x="2297352" y="5938623"/>
            <a:ext cx="4684935" cy="635223"/>
          </a:xfrm>
          <a:prstGeom prst="wedgeRoundRectCallout">
            <a:avLst>
              <a:gd name="adj1" fmla="val -17788"/>
              <a:gd name="adj2" fmla="val -8515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Figure 3  A profile of </a:t>
            </a:r>
            <a:r>
              <a:rPr lang="en-US" altLang="zh-TW" sz="2400" dirty="0">
                <a:solidFill>
                  <a:schemeClr val="bg1"/>
                </a:solidFill>
              </a:rPr>
              <a:t>Chang Jiang</a:t>
            </a:r>
            <a:endParaRPr lang="zh-HK" altLang="en-US" sz="2400" dirty="0">
              <a:solidFill>
                <a:schemeClr val="bg1"/>
              </a:solidFill>
            </a:endParaRPr>
          </a:p>
        </p:txBody>
      </p:sp>
      <p:grpSp>
        <p:nvGrpSpPr>
          <p:cNvPr id="9" name="Group 21">
            <a:extLst>
              <a:ext uri="{FF2B5EF4-FFF2-40B4-BE49-F238E27FC236}">
                <a16:creationId xmlns:a16="http://schemas.microsoft.com/office/drawing/2014/main" id="{CDDD773C-BCF0-42D7-9024-5BB10BE6DE6D}"/>
              </a:ext>
            </a:extLst>
          </p:cNvPr>
          <p:cNvGrpSpPr/>
          <p:nvPr/>
        </p:nvGrpSpPr>
        <p:grpSpPr>
          <a:xfrm>
            <a:off x="0" y="1796268"/>
            <a:ext cx="9144000" cy="3736179"/>
            <a:chOff x="0" y="2956853"/>
            <a:chExt cx="9144000" cy="3736179"/>
          </a:xfrm>
        </p:grpSpPr>
        <p:pic>
          <p:nvPicPr>
            <p:cNvPr id="10" name="Picture 3" descr="A close up of a device&#10;&#10;Description automatically generated">
              <a:extLst>
                <a:ext uri="{FF2B5EF4-FFF2-40B4-BE49-F238E27FC236}">
                  <a16:creationId xmlns:a16="http://schemas.microsoft.com/office/drawing/2014/main" id="{CE60E4E6-4C1D-405D-94A8-0B9653D61178}"/>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27141" b="15111"/>
            <a:stretch/>
          </p:blipFill>
          <p:spPr>
            <a:xfrm>
              <a:off x="0" y="2960017"/>
              <a:ext cx="9144000" cy="3733015"/>
            </a:xfrm>
            <a:prstGeom prst="rect">
              <a:avLst/>
            </a:prstGeom>
          </p:spPr>
        </p:pic>
        <p:sp>
          <p:nvSpPr>
            <p:cNvPr id="11" name="TextBox 6">
              <a:extLst>
                <a:ext uri="{FF2B5EF4-FFF2-40B4-BE49-F238E27FC236}">
                  <a16:creationId xmlns:a16="http://schemas.microsoft.com/office/drawing/2014/main" id="{2D1D3153-DBA4-491A-B4D7-EDA663AE4463}"/>
                </a:ext>
              </a:extLst>
            </p:cNvPr>
            <p:cNvSpPr txBox="1"/>
            <p:nvPr/>
          </p:nvSpPr>
          <p:spPr>
            <a:xfrm>
              <a:off x="7645468" y="5845945"/>
              <a:ext cx="814951" cy="369332"/>
            </a:xfrm>
            <a:prstGeom prst="rect">
              <a:avLst/>
            </a:prstGeom>
            <a:noFill/>
          </p:spPr>
          <p:txBody>
            <a:bodyPr wrap="square" rtlCol="0">
              <a:spAutoFit/>
            </a:bodyPr>
            <a:lstStyle/>
            <a:p>
              <a:r>
                <a:rPr lang="en-US" b="1" dirty="0"/>
                <a:t>East</a:t>
              </a:r>
              <a:endParaRPr lang="en-HK" b="1" dirty="0"/>
            </a:p>
          </p:txBody>
        </p:sp>
        <p:sp>
          <p:nvSpPr>
            <p:cNvPr id="12" name="TextBox 1">
              <a:extLst>
                <a:ext uri="{FF2B5EF4-FFF2-40B4-BE49-F238E27FC236}">
                  <a16:creationId xmlns:a16="http://schemas.microsoft.com/office/drawing/2014/main" id="{EF8C4330-627D-4FEE-A5C7-90D762A99060}"/>
                </a:ext>
              </a:extLst>
            </p:cNvPr>
            <p:cNvSpPr txBox="1"/>
            <p:nvPr/>
          </p:nvSpPr>
          <p:spPr>
            <a:xfrm>
              <a:off x="363984" y="3018408"/>
              <a:ext cx="985421" cy="307777"/>
            </a:xfrm>
            <a:prstGeom prst="rect">
              <a:avLst/>
            </a:prstGeom>
            <a:solidFill>
              <a:schemeClr val="bg1"/>
            </a:solidFill>
          </p:spPr>
          <p:txBody>
            <a:bodyPr wrap="square" rtlCol="0">
              <a:spAutoFit/>
            </a:bodyPr>
            <a:lstStyle/>
            <a:p>
              <a:r>
                <a:rPr lang="en-US" sz="1400" dirty="0">
                  <a:latin typeface="Arial Narrow" panose="020B0606020202030204" pitchFamily="34" charset="0"/>
                </a:rPr>
                <a:t>Altitude (m)</a:t>
              </a:r>
              <a:endParaRPr lang="en-HK" sz="1400" dirty="0">
                <a:latin typeface="Arial Narrow" panose="020B0606020202030204" pitchFamily="34" charset="0"/>
              </a:endParaRPr>
            </a:p>
          </p:txBody>
        </p:sp>
        <p:sp>
          <p:nvSpPr>
            <p:cNvPr id="13" name="TextBox 7">
              <a:extLst>
                <a:ext uri="{FF2B5EF4-FFF2-40B4-BE49-F238E27FC236}">
                  <a16:creationId xmlns:a16="http://schemas.microsoft.com/office/drawing/2014/main" id="{B9D008E8-8C76-435F-951F-5BAE98B21D0F}"/>
                </a:ext>
              </a:extLst>
            </p:cNvPr>
            <p:cNvSpPr txBox="1"/>
            <p:nvPr/>
          </p:nvSpPr>
          <p:spPr>
            <a:xfrm>
              <a:off x="8460419" y="6300266"/>
              <a:ext cx="523781" cy="307777"/>
            </a:xfrm>
            <a:prstGeom prst="rect">
              <a:avLst/>
            </a:prstGeom>
            <a:solidFill>
              <a:schemeClr val="bg1"/>
            </a:solidFill>
          </p:spPr>
          <p:txBody>
            <a:bodyPr wrap="square" rtlCol="0">
              <a:spAutoFit/>
            </a:bodyPr>
            <a:lstStyle/>
            <a:p>
              <a:r>
                <a:rPr lang="en-US" sz="1400" dirty="0">
                  <a:latin typeface="Arial Narrow" panose="020B0606020202030204" pitchFamily="34" charset="0"/>
                </a:rPr>
                <a:t>(km)</a:t>
              </a:r>
              <a:endParaRPr lang="en-HK" sz="1400" dirty="0">
                <a:latin typeface="Arial Narrow" panose="020B0606020202030204" pitchFamily="34" charset="0"/>
              </a:endParaRPr>
            </a:p>
          </p:txBody>
        </p:sp>
        <p:sp>
          <p:nvSpPr>
            <p:cNvPr id="14" name="TextBox 8">
              <a:extLst>
                <a:ext uri="{FF2B5EF4-FFF2-40B4-BE49-F238E27FC236}">
                  <a16:creationId xmlns:a16="http://schemas.microsoft.com/office/drawing/2014/main" id="{FF144CB6-C394-4424-AB2A-B4A6F5D13A35}"/>
                </a:ext>
              </a:extLst>
            </p:cNvPr>
            <p:cNvSpPr txBox="1"/>
            <p:nvPr/>
          </p:nvSpPr>
          <p:spPr>
            <a:xfrm>
              <a:off x="3117541" y="3172296"/>
              <a:ext cx="1108230" cy="307777"/>
            </a:xfrm>
            <a:prstGeom prst="rect">
              <a:avLst/>
            </a:prstGeom>
            <a:solidFill>
              <a:schemeClr val="bg1"/>
            </a:solidFill>
          </p:spPr>
          <p:txBody>
            <a:bodyPr wrap="square" rtlCol="0">
              <a:spAutoFit/>
            </a:bodyPr>
            <a:lstStyle/>
            <a:p>
              <a:r>
                <a:rPr lang="en-US" sz="1400" dirty="0">
                  <a:latin typeface="Arial Narrow" panose="020B0606020202030204" pitchFamily="34" charset="0"/>
                </a:rPr>
                <a:t>Upper course</a:t>
              </a:r>
              <a:endParaRPr lang="en-HK" sz="1400" dirty="0">
                <a:latin typeface="Arial Narrow" panose="020B0606020202030204" pitchFamily="34" charset="0"/>
              </a:endParaRPr>
            </a:p>
          </p:txBody>
        </p:sp>
        <p:sp>
          <p:nvSpPr>
            <p:cNvPr id="15" name="TextBox 9">
              <a:extLst>
                <a:ext uri="{FF2B5EF4-FFF2-40B4-BE49-F238E27FC236}">
                  <a16:creationId xmlns:a16="http://schemas.microsoft.com/office/drawing/2014/main" id="{354D047B-B8DC-4D9F-8A95-5DC704738836}"/>
                </a:ext>
              </a:extLst>
            </p:cNvPr>
            <p:cNvSpPr txBox="1"/>
            <p:nvPr/>
          </p:nvSpPr>
          <p:spPr>
            <a:xfrm>
              <a:off x="6528361" y="2956853"/>
              <a:ext cx="635919" cy="523220"/>
            </a:xfrm>
            <a:prstGeom prst="rect">
              <a:avLst/>
            </a:prstGeom>
            <a:solidFill>
              <a:schemeClr val="bg1"/>
            </a:solidFill>
          </p:spPr>
          <p:txBody>
            <a:bodyPr wrap="square" rtlCol="0">
              <a:spAutoFit/>
            </a:bodyPr>
            <a:lstStyle/>
            <a:p>
              <a:r>
                <a:rPr lang="en-US" sz="1400" dirty="0">
                  <a:latin typeface="Arial Narrow" panose="020B0606020202030204" pitchFamily="34" charset="0"/>
                </a:rPr>
                <a:t>Middle course</a:t>
              </a:r>
              <a:endParaRPr lang="en-HK" sz="1400" dirty="0">
                <a:latin typeface="Arial Narrow" panose="020B0606020202030204" pitchFamily="34" charset="0"/>
              </a:endParaRPr>
            </a:p>
          </p:txBody>
        </p:sp>
        <p:sp>
          <p:nvSpPr>
            <p:cNvPr id="16" name="TextBox 10">
              <a:extLst>
                <a:ext uri="{FF2B5EF4-FFF2-40B4-BE49-F238E27FC236}">
                  <a16:creationId xmlns:a16="http://schemas.microsoft.com/office/drawing/2014/main" id="{82862740-78A4-4B02-8243-351516A19EF3}"/>
                </a:ext>
              </a:extLst>
            </p:cNvPr>
            <p:cNvSpPr txBox="1"/>
            <p:nvPr/>
          </p:nvSpPr>
          <p:spPr>
            <a:xfrm>
              <a:off x="7540147" y="2956853"/>
              <a:ext cx="635919" cy="523220"/>
            </a:xfrm>
            <a:prstGeom prst="rect">
              <a:avLst/>
            </a:prstGeom>
            <a:solidFill>
              <a:schemeClr val="bg1"/>
            </a:solidFill>
          </p:spPr>
          <p:txBody>
            <a:bodyPr wrap="square" rtlCol="0">
              <a:spAutoFit/>
            </a:bodyPr>
            <a:lstStyle/>
            <a:p>
              <a:r>
                <a:rPr lang="en-US" sz="1400" dirty="0">
                  <a:latin typeface="Arial Narrow" panose="020B0606020202030204" pitchFamily="34" charset="0"/>
                </a:rPr>
                <a:t>Lower course</a:t>
              </a:r>
              <a:endParaRPr lang="en-HK" sz="1400" dirty="0">
                <a:latin typeface="Arial Narrow" panose="020B0606020202030204" pitchFamily="34" charset="0"/>
              </a:endParaRPr>
            </a:p>
          </p:txBody>
        </p:sp>
        <p:sp>
          <p:nvSpPr>
            <p:cNvPr id="17" name="TextBox 11">
              <a:extLst>
                <a:ext uri="{FF2B5EF4-FFF2-40B4-BE49-F238E27FC236}">
                  <a16:creationId xmlns:a16="http://schemas.microsoft.com/office/drawing/2014/main" id="{3B8191D3-79A7-4B0E-B8E2-AD7D2EE3A6EF}"/>
                </a:ext>
              </a:extLst>
            </p:cNvPr>
            <p:cNvSpPr txBox="1"/>
            <p:nvPr/>
          </p:nvSpPr>
          <p:spPr>
            <a:xfrm>
              <a:off x="6622742" y="5544103"/>
              <a:ext cx="719091" cy="307777"/>
            </a:xfrm>
            <a:prstGeom prst="rect">
              <a:avLst/>
            </a:prstGeom>
            <a:solidFill>
              <a:schemeClr val="bg1"/>
            </a:solidFill>
          </p:spPr>
          <p:txBody>
            <a:bodyPr wrap="square" rtlCol="0">
              <a:spAutoFit/>
            </a:bodyPr>
            <a:lstStyle/>
            <a:p>
              <a:r>
                <a:rPr lang="en-US" sz="1400" dirty="0">
                  <a:latin typeface="Arial Narrow" panose="020B0606020202030204" pitchFamily="34" charset="0"/>
                </a:rPr>
                <a:t>Wuhan</a:t>
              </a:r>
              <a:endParaRPr lang="en-HK" sz="1400" dirty="0">
                <a:latin typeface="Arial Narrow" panose="020B0606020202030204" pitchFamily="34" charset="0"/>
              </a:endParaRPr>
            </a:p>
          </p:txBody>
        </p:sp>
        <p:sp>
          <p:nvSpPr>
            <p:cNvPr id="18" name="TextBox 12">
              <a:extLst>
                <a:ext uri="{FF2B5EF4-FFF2-40B4-BE49-F238E27FC236}">
                  <a16:creationId xmlns:a16="http://schemas.microsoft.com/office/drawing/2014/main" id="{23DCA304-CC70-4E7C-BC83-73677CEB18B1}"/>
                </a:ext>
              </a:extLst>
            </p:cNvPr>
            <p:cNvSpPr txBox="1"/>
            <p:nvPr/>
          </p:nvSpPr>
          <p:spPr>
            <a:xfrm>
              <a:off x="5939162" y="5547267"/>
              <a:ext cx="719091" cy="307777"/>
            </a:xfrm>
            <a:prstGeom prst="rect">
              <a:avLst/>
            </a:prstGeom>
            <a:solidFill>
              <a:schemeClr val="bg1"/>
            </a:solidFill>
          </p:spPr>
          <p:txBody>
            <a:bodyPr wrap="square" rtlCol="0">
              <a:spAutoFit/>
            </a:bodyPr>
            <a:lstStyle/>
            <a:p>
              <a:r>
                <a:rPr lang="en-US" sz="1400" dirty="0">
                  <a:latin typeface="Arial Narrow" panose="020B0606020202030204" pitchFamily="34" charset="0"/>
                </a:rPr>
                <a:t>Yichang</a:t>
              </a:r>
              <a:endParaRPr lang="en-HK" sz="1400" dirty="0">
                <a:latin typeface="Arial Narrow" panose="020B0606020202030204" pitchFamily="34" charset="0"/>
              </a:endParaRPr>
            </a:p>
          </p:txBody>
        </p:sp>
        <p:sp>
          <p:nvSpPr>
            <p:cNvPr id="19" name="TextBox 13">
              <a:extLst>
                <a:ext uri="{FF2B5EF4-FFF2-40B4-BE49-F238E27FC236}">
                  <a16:creationId xmlns:a16="http://schemas.microsoft.com/office/drawing/2014/main" id="{80733AD1-D647-4388-8337-CD64980B7561}"/>
                </a:ext>
              </a:extLst>
            </p:cNvPr>
            <p:cNvSpPr txBox="1"/>
            <p:nvPr/>
          </p:nvSpPr>
          <p:spPr>
            <a:xfrm>
              <a:off x="4820575" y="5547267"/>
              <a:ext cx="907294" cy="307777"/>
            </a:xfrm>
            <a:prstGeom prst="rect">
              <a:avLst/>
            </a:prstGeom>
            <a:solidFill>
              <a:schemeClr val="bg1"/>
            </a:solidFill>
          </p:spPr>
          <p:txBody>
            <a:bodyPr wrap="square" rtlCol="0">
              <a:spAutoFit/>
            </a:bodyPr>
            <a:lstStyle/>
            <a:p>
              <a:r>
                <a:rPr lang="en-HK" sz="1400" dirty="0">
                  <a:latin typeface="Arial Narrow" panose="020B0606020202030204" pitchFamily="34" charset="0"/>
                </a:rPr>
                <a:t>Chongqing</a:t>
              </a:r>
            </a:p>
          </p:txBody>
        </p:sp>
        <p:sp>
          <p:nvSpPr>
            <p:cNvPr id="20" name="TextBox 14">
              <a:extLst>
                <a:ext uri="{FF2B5EF4-FFF2-40B4-BE49-F238E27FC236}">
                  <a16:creationId xmlns:a16="http://schemas.microsoft.com/office/drawing/2014/main" id="{F9CD1C5C-096F-4A6F-8785-47A43F457305}"/>
                </a:ext>
              </a:extLst>
            </p:cNvPr>
            <p:cNvSpPr txBox="1"/>
            <p:nvPr/>
          </p:nvSpPr>
          <p:spPr>
            <a:xfrm>
              <a:off x="1040166" y="3558429"/>
              <a:ext cx="1587623" cy="307777"/>
            </a:xfrm>
            <a:prstGeom prst="rect">
              <a:avLst/>
            </a:prstGeom>
            <a:solidFill>
              <a:schemeClr val="bg1"/>
            </a:solidFill>
          </p:spPr>
          <p:txBody>
            <a:bodyPr wrap="square" rtlCol="0">
              <a:spAutoFit/>
            </a:bodyPr>
            <a:lstStyle/>
            <a:p>
              <a:r>
                <a:rPr lang="en-HK" sz="1400" dirty="0" err="1">
                  <a:latin typeface="Arial Narrow" panose="020B0606020202030204" pitchFamily="34" charset="0"/>
                </a:rPr>
                <a:t>Tanggula</a:t>
              </a:r>
              <a:r>
                <a:rPr lang="en-HK" sz="1400" dirty="0">
                  <a:latin typeface="Arial Narrow" panose="020B0606020202030204" pitchFamily="34" charset="0"/>
                </a:rPr>
                <a:t> Mountains</a:t>
              </a:r>
            </a:p>
          </p:txBody>
        </p:sp>
        <p:sp>
          <p:nvSpPr>
            <p:cNvPr id="21" name="TextBox 15">
              <a:extLst>
                <a:ext uri="{FF2B5EF4-FFF2-40B4-BE49-F238E27FC236}">
                  <a16:creationId xmlns:a16="http://schemas.microsoft.com/office/drawing/2014/main" id="{B6B8732E-FFC2-4B3C-B1D6-9F1F52E778A8}"/>
                </a:ext>
              </a:extLst>
            </p:cNvPr>
            <p:cNvSpPr txBox="1"/>
            <p:nvPr/>
          </p:nvSpPr>
          <p:spPr>
            <a:xfrm>
              <a:off x="3232952" y="5136078"/>
              <a:ext cx="1587623" cy="307777"/>
            </a:xfrm>
            <a:prstGeom prst="rect">
              <a:avLst/>
            </a:prstGeom>
            <a:solidFill>
              <a:schemeClr val="bg1"/>
            </a:solidFill>
          </p:spPr>
          <p:txBody>
            <a:bodyPr wrap="square" rtlCol="0">
              <a:spAutoFit/>
            </a:bodyPr>
            <a:lstStyle/>
            <a:p>
              <a:r>
                <a:rPr lang="en-HK" sz="1400" dirty="0">
                  <a:latin typeface="Arial Narrow" panose="020B0606020202030204" pitchFamily="34" charset="0"/>
                </a:rPr>
                <a:t>Tiger Leaping Gorge</a:t>
              </a:r>
            </a:p>
          </p:txBody>
        </p:sp>
      </p:grpSp>
      <p:sp>
        <p:nvSpPr>
          <p:cNvPr id="23" name="Oval 7">
            <a:extLst>
              <a:ext uri="{FF2B5EF4-FFF2-40B4-BE49-F238E27FC236}">
                <a16:creationId xmlns:a16="http://schemas.microsoft.com/office/drawing/2014/main" id="{E7316CE1-9E7E-40F5-B1F7-AB47164455D1}"/>
              </a:ext>
            </a:extLst>
          </p:cNvPr>
          <p:cNvSpPr/>
          <p:nvPr/>
        </p:nvSpPr>
        <p:spPr>
          <a:xfrm>
            <a:off x="3095505" y="1808826"/>
            <a:ext cx="1130266" cy="7190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24" name="Oval 5">
            <a:extLst>
              <a:ext uri="{FF2B5EF4-FFF2-40B4-BE49-F238E27FC236}">
                <a16:creationId xmlns:a16="http://schemas.microsoft.com/office/drawing/2014/main" id="{1463D19A-8E25-4F70-9FD7-6B73ACB54B2E}"/>
              </a:ext>
            </a:extLst>
          </p:cNvPr>
          <p:cNvSpPr/>
          <p:nvPr/>
        </p:nvSpPr>
        <p:spPr>
          <a:xfrm>
            <a:off x="6477898" y="1701311"/>
            <a:ext cx="843378" cy="7190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25" name="Oval 6">
            <a:extLst>
              <a:ext uri="{FF2B5EF4-FFF2-40B4-BE49-F238E27FC236}">
                <a16:creationId xmlns:a16="http://schemas.microsoft.com/office/drawing/2014/main" id="{BD60D5AE-9318-4489-89A8-A6AD870E0487}"/>
              </a:ext>
            </a:extLst>
          </p:cNvPr>
          <p:cNvSpPr/>
          <p:nvPr/>
        </p:nvSpPr>
        <p:spPr>
          <a:xfrm>
            <a:off x="7409127" y="1701311"/>
            <a:ext cx="843378" cy="7190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26" name="TextBox 18">
            <a:extLst>
              <a:ext uri="{FF2B5EF4-FFF2-40B4-BE49-F238E27FC236}">
                <a16:creationId xmlns:a16="http://schemas.microsoft.com/office/drawing/2014/main" id="{2D9F23D5-8404-4000-BCDA-441912BC1C40}"/>
              </a:ext>
            </a:extLst>
          </p:cNvPr>
          <p:cNvSpPr txBox="1"/>
          <p:nvPr/>
        </p:nvSpPr>
        <p:spPr>
          <a:xfrm>
            <a:off x="781832" y="4694459"/>
            <a:ext cx="814951" cy="369332"/>
          </a:xfrm>
          <a:prstGeom prst="rect">
            <a:avLst/>
          </a:prstGeom>
          <a:noFill/>
        </p:spPr>
        <p:txBody>
          <a:bodyPr wrap="square" rtlCol="0">
            <a:spAutoFit/>
          </a:bodyPr>
          <a:lstStyle/>
          <a:p>
            <a:r>
              <a:rPr lang="en-US" b="1" dirty="0"/>
              <a:t>West</a:t>
            </a:r>
            <a:endParaRPr lang="en-HK" b="1" dirty="0"/>
          </a:p>
        </p:txBody>
      </p:sp>
    </p:spTree>
    <p:extLst>
      <p:ext uri="{BB962C8B-B14F-4D97-AF65-F5344CB8AC3E}">
        <p14:creationId xmlns:p14="http://schemas.microsoft.com/office/powerpoint/2010/main" val="4232463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1FB6488F-B82E-4391-B7F1-9CF005A51F09}"/>
              </a:ext>
            </a:extLst>
          </p:cNvPr>
          <p:cNvSpPr txBox="1"/>
          <p:nvPr/>
        </p:nvSpPr>
        <p:spPr>
          <a:xfrm>
            <a:off x="852854" y="795320"/>
            <a:ext cx="7658099" cy="5847755"/>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Originating from </a:t>
            </a:r>
            <a:r>
              <a:rPr lang="en-US" sz="2200" dirty="0" err="1">
                <a:latin typeface="Arial" panose="020B0604020202020204" pitchFamily="34" charset="0"/>
                <a:cs typeface="Arial" panose="020B0604020202020204" pitchFamily="34" charset="0"/>
              </a:rPr>
              <a:t>Tanggula</a:t>
            </a:r>
            <a:r>
              <a:rPr lang="en-US" sz="2200" dirty="0">
                <a:latin typeface="Arial" panose="020B0604020202020204" pitchFamily="34" charset="0"/>
                <a:cs typeface="Arial" panose="020B0604020202020204" pitchFamily="34" charset="0"/>
              </a:rPr>
              <a:t> Mountains, the characteristics of the upper, middle and lower courses of Chang Jiang are as follows (Figure 3):</a:t>
            </a:r>
          </a:p>
          <a:p>
            <a:pPr marL="457200" indent="-457200">
              <a:buAutoNum type="arabicParenR"/>
            </a:pPr>
            <a:r>
              <a:rPr lang="en-US" sz="2200" b="1" u="sng" dirty="0">
                <a:solidFill>
                  <a:srgbClr val="0070C0"/>
                </a:solidFill>
                <a:latin typeface="Arial" panose="020B0604020202020204" pitchFamily="34" charset="0"/>
                <a:cs typeface="Arial" panose="020B0604020202020204" pitchFamily="34" charset="0"/>
              </a:rPr>
              <a:t>Upper course</a:t>
            </a:r>
            <a:r>
              <a:rPr lang="en-US" sz="2200" dirty="0">
                <a:latin typeface="Arial" panose="020B0604020202020204" pitchFamily="34" charset="0"/>
                <a:cs typeface="Arial" panose="020B0604020202020204" pitchFamily="34" charset="0"/>
              </a:rPr>
              <a:t>: The upper course of Chang Jiang runs from its origin to Yichang in Hubei, passing through </a:t>
            </a:r>
            <a:r>
              <a:rPr lang="en-US" sz="2200" b="1" dirty="0">
                <a:latin typeface="Arial" panose="020B0604020202020204" pitchFamily="34" charset="0"/>
                <a:cs typeface="Arial" panose="020B0604020202020204" pitchFamily="34" charset="0"/>
              </a:rPr>
              <a:t>the 1st and 2</a:t>
            </a:r>
            <a:r>
              <a:rPr lang="en-US" sz="2200" b="1" baseline="30000" dirty="0">
                <a:latin typeface="Arial" panose="020B0604020202020204" pitchFamily="34" charset="0"/>
                <a:cs typeface="Arial" panose="020B0604020202020204" pitchFamily="34" charset="0"/>
              </a:rPr>
              <a:t>nd</a:t>
            </a:r>
            <a:r>
              <a:rPr lang="en-US" sz="2200" b="1" dirty="0">
                <a:latin typeface="Arial" panose="020B0604020202020204" pitchFamily="34" charset="0"/>
                <a:cs typeface="Arial" panose="020B0604020202020204" pitchFamily="34" charset="0"/>
              </a:rPr>
              <a:t> steps/tiers</a:t>
            </a:r>
            <a:r>
              <a:rPr lang="en-US" sz="2200" dirty="0">
                <a:latin typeface="Arial" panose="020B0604020202020204" pitchFamily="34" charset="0"/>
                <a:cs typeface="Arial" panose="020B0604020202020204" pitchFamily="34" charset="0"/>
              </a:rPr>
              <a:t> of </a:t>
            </a:r>
            <a:r>
              <a:rPr lang="en-US" sz="2200" dirty="0" smtClean="0">
                <a:latin typeface="Arial" panose="020B0604020202020204" pitchFamily="34" charset="0"/>
                <a:cs typeface="Arial" panose="020B0604020202020204" pitchFamily="34" charset="0"/>
              </a:rPr>
              <a:t>our country’s </a:t>
            </a:r>
            <a:r>
              <a:rPr lang="en-US" sz="2200" dirty="0">
                <a:latin typeface="Arial" panose="020B0604020202020204" pitchFamily="34" charset="0"/>
                <a:cs typeface="Arial" panose="020B0604020202020204" pitchFamily="34" charset="0"/>
              </a:rPr>
              <a:t>topography and receiving a substantial amount of water from many of its tributaries. With a </a:t>
            </a:r>
            <a:r>
              <a:rPr lang="en-US" sz="2200" b="1" dirty="0">
                <a:latin typeface="Arial" panose="020B0604020202020204" pitchFamily="34" charset="0"/>
                <a:cs typeface="Arial" panose="020B0604020202020204" pitchFamily="34" charset="0"/>
              </a:rPr>
              <a:t>sharp drop in elevation</a:t>
            </a:r>
            <a:r>
              <a:rPr lang="en-US" sz="2200" dirty="0">
                <a:latin typeface="Arial" panose="020B0604020202020204" pitchFamily="34" charset="0"/>
                <a:cs typeface="Arial" panose="020B0604020202020204" pitchFamily="34" charset="0"/>
              </a:rPr>
              <a:t>, rapid flows and </a:t>
            </a:r>
            <a:r>
              <a:rPr lang="en-US" sz="2200" b="1" dirty="0">
                <a:latin typeface="Arial" panose="020B0604020202020204" pitchFamily="34" charset="0"/>
                <a:cs typeface="Arial" panose="020B0604020202020204" pitchFamily="34" charset="0"/>
              </a:rPr>
              <a:t>a lot of gorges</a:t>
            </a:r>
            <a:r>
              <a:rPr lang="en-US" sz="2200" dirty="0">
                <a:latin typeface="Arial" panose="020B0604020202020204" pitchFamily="34" charset="0"/>
                <a:cs typeface="Arial" panose="020B0604020202020204" pitchFamily="34" charset="0"/>
              </a:rPr>
              <a:t>, hydroelectric power resources in the upper course of Chang Jiang are rich.</a:t>
            </a:r>
          </a:p>
          <a:p>
            <a:pPr marL="457200" indent="-457200">
              <a:buAutoNum type="arabicParenR"/>
            </a:pPr>
            <a:r>
              <a:rPr lang="en-US" sz="2200" b="1" u="sng" dirty="0">
                <a:solidFill>
                  <a:srgbClr val="0070C0"/>
                </a:solidFill>
                <a:latin typeface="Arial" panose="020B0604020202020204" pitchFamily="34" charset="0"/>
                <a:cs typeface="Arial" panose="020B0604020202020204" pitchFamily="34" charset="0"/>
              </a:rPr>
              <a:t>Middle course</a:t>
            </a:r>
            <a:r>
              <a:rPr lang="en-US" sz="2200" dirty="0">
                <a:latin typeface="Arial" panose="020B0604020202020204" pitchFamily="34" charset="0"/>
                <a:cs typeface="Arial" panose="020B0604020202020204" pitchFamily="34" charset="0"/>
              </a:rPr>
              <a:t>: The middle course of Chang Jiang runs from Yichang to Hukou in Jiangxi and receives water from different drainage systems in the plain region. Flooding occurs easily as there is large inflow of water. This is especially the case at the Jing River section with meandering river channels.</a:t>
            </a:r>
          </a:p>
          <a:p>
            <a:pPr marL="342900" indent="-342900">
              <a:buFont typeface="Arial" panose="020B0604020202020204" pitchFamily="34" charset="0"/>
              <a:buChar char="•"/>
            </a:pPr>
            <a:endParaRPr lang="en-HK"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6381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1FB6488F-B82E-4391-B7F1-9CF005A51F09}"/>
              </a:ext>
            </a:extLst>
          </p:cNvPr>
          <p:cNvSpPr txBox="1"/>
          <p:nvPr/>
        </p:nvSpPr>
        <p:spPr>
          <a:xfrm>
            <a:off x="1011116" y="267782"/>
            <a:ext cx="7658099" cy="6863417"/>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The middle course of Chang Jiang is </a:t>
            </a:r>
            <a:r>
              <a:rPr lang="en-US" sz="2200" dirty="0" err="1">
                <a:latin typeface="Arial" panose="020B0604020202020204" pitchFamily="34" charset="0"/>
                <a:cs typeface="Arial" panose="020B0604020202020204" pitchFamily="34" charset="0"/>
              </a:rPr>
              <a:t>characterised</a:t>
            </a:r>
            <a:r>
              <a:rPr lang="en-US" sz="2200" dirty="0">
                <a:latin typeface="Arial" panose="020B0604020202020204" pitchFamily="34" charset="0"/>
                <a:cs typeface="Arial" panose="020B0604020202020204" pitchFamily="34" charset="0"/>
              </a:rPr>
              <a:t> by </a:t>
            </a:r>
            <a:r>
              <a:rPr lang="en-US" sz="2200" b="1" dirty="0">
                <a:latin typeface="Arial" panose="020B0604020202020204" pitchFamily="34" charset="0"/>
                <a:cs typeface="Arial" panose="020B0604020202020204" pitchFamily="34" charset="0"/>
              </a:rPr>
              <a:t>flat terrain, slow water flow, meandering of river channels, concentration of tributaries</a:t>
            </a:r>
            <a:r>
              <a:rPr lang="en-US" sz="2200"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large increases in water volume</a:t>
            </a:r>
            <a:r>
              <a:rPr lang="en-US" sz="2200" dirty="0">
                <a:latin typeface="Arial" panose="020B0604020202020204" pitchFamily="34" charset="0"/>
                <a:cs typeface="Arial" panose="020B0604020202020204" pitchFamily="34" charset="0"/>
              </a:rPr>
              <a:t> and </a:t>
            </a:r>
            <a:r>
              <a:rPr lang="en-US" sz="2200" b="1" dirty="0">
                <a:latin typeface="Arial" panose="020B0604020202020204" pitchFamily="34" charset="0"/>
                <a:cs typeface="Arial" panose="020B0604020202020204" pitchFamily="34" charset="0"/>
              </a:rPr>
              <a:t>numerous lakes </a:t>
            </a:r>
            <a:r>
              <a:rPr lang="en-US" sz="2200" dirty="0">
                <a:latin typeface="Arial" panose="020B0604020202020204" pitchFamily="34" charset="0"/>
                <a:cs typeface="Arial" panose="020B0604020202020204" pitchFamily="34" charset="0"/>
              </a:rPr>
              <a:t>(interconnection of rivers and lakes). The most famous lakes in this part of Chang Jiang are </a:t>
            </a:r>
            <a:r>
              <a:rPr lang="en-US" sz="2200" b="1" dirty="0" err="1">
                <a:latin typeface="Arial" panose="020B0604020202020204" pitchFamily="34" charset="0"/>
                <a:cs typeface="Arial" panose="020B0604020202020204" pitchFamily="34" charset="0"/>
              </a:rPr>
              <a:t>Dongting</a:t>
            </a:r>
            <a:r>
              <a:rPr lang="en-US" sz="2200" b="1" dirty="0">
                <a:latin typeface="Arial" panose="020B0604020202020204" pitchFamily="34" charset="0"/>
                <a:cs typeface="Arial" panose="020B0604020202020204" pitchFamily="34" charset="0"/>
              </a:rPr>
              <a:t> Lake </a:t>
            </a:r>
            <a:r>
              <a:rPr lang="en-US" sz="2200" dirty="0">
                <a:latin typeface="Arial" panose="020B0604020202020204" pitchFamily="34" charset="0"/>
                <a:cs typeface="Arial" panose="020B0604020202020204" pitchFamily="34" charset="0"/>
              </a:rPr>
              <a:t>and </a:t>
            </a:r>
            <a:r>
              <a:rPr lang="en-US" sz="2200" b="1" dirty="0">
                <a:latin typeface="Arial" panose="020B0604020202020204" pitchFamily="34" charset="0"/>
                <a:cs typeface="Arial" panose="020B0604020202020204" pitchFamily="34" charset="0"/>
              </a:rPr>
              <a:t>Poyang Lake</a:t>
            </a:r>
            <a:r>
              <a:rPr lang="en-US" sz="2200" dirty="0">
                <a:latin typeface="Arial" panose="020B0604020202020204" pitchFamily="34" charset="0"/>
                <a:cs typeface="Arial" panose="020B0604020202020204" pitchFamily="34" charset="0"/>
              </a:rPr>
              <a:t>.</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3) </a:t>
            </a:r>
            <a:r>
              <a:rPr lang="en-US" sz="2200" b="1" u="sng" dirty="0">
                <a:solidFill>
                  <a:srgbClr val="0070C0"/>
                </a:solidFill>
                <a:latin typeface="Arial" panose="020B0604020202020204" pitchFamily="34" charset="0"/>
                <a:cs typeface="Arial" panose="020B0604020202020204" pitchFamily="34" charset="0"/>
              </a:rPr>
              <a:t>Lower course</a:t>
            </a:r>
            <a:r>
              <a:rPr lang="en-US" sz="2200" dirty="0">
                <a:latin typeface="Arial" panose="020B0604020202020204" pitchFamily="34" charset="0"/>
                <a:cs typeface="Arial" panose="020B0604020202020204" pitchFamily="34" charset="0"/>
              </a:rPr>
              <a:t>: The lower course of Chang Jiang runs 	from </a:t>
            </a:r>
            <a:r>
              <a:rPr lang="en-US" sz="2200" dirty="0" err="1">
                <a:latin typeface="Arial" panose="020B0604020202020204" pitchFamily="34" charset="0"/>
                <a:cs typeface="Arial" panose="020B0604020202020204" pitchFamily="34" charset="0"/>
              </a:rPr>
              <a:t>Hukou</a:t>
            </a:r>
            <a:r>
              <a:rPr lang="en-US" sz="2200" dirty="0">
                <a:latin typeface="Arial" panose="020B0604020202020204" pitchFamily="34" charset="0"/>
                <a:cs typeface="Arial" panose="020B0604020202020204" pitchFamily="34" charset="0"/>
              </a:rPr>
              <a:t> of Jiangxi and flows through regions of 	plains to its river mouth. Due to the large volume of 	water flow and low-lying terrain, this part of Chang Jiang 	is prone to flooding.</a:t>
            </a:r>
          </a:p>
          <a:p>
            <a:r>
              <a:rPr lang="en-US" sz="2200" dirty="0">
                <a:latin typeface="Arial" panose="020B0604020202020204" pitchFamily="34" charset="0"/>
                <a:cs typeface="Arial" panose="020B0604020202020204" pitchFamily="34" charset="0"/>
              </a:rPr>
              <a:t>	The lower course of Chang Jiang is </a:t>
            </a:r>
            <a:r>
              <a:rPr lang="en-US" sz="2200" dirty="0" err="1">
                <a:latin typeface="Arial" panose="020B0604020202020204" pitchFamily="34" charset="0"/>
                <a:cs typeface="Arial" panose="020B0604020202020204" pitchFamily="34" charset="0"/>
              </a:rPr>
              <a:t>characterised</a:t>
            </a:r>
            <a:r>
              <a:rPr lang="en-US" sz="2200" dirty="0">
                <a:latin typeface="Arial" panose="020B0604020202020204" pitchFamily="34" charset="0"/>
                <a:cs typeface="Arial" panose="020B0604020202020204" pitchFamily="34" charset="0"/>
              </a:rPr>
              <a:t> by 	</a:t>
            </a:r>
            <a:r>
              <a:rPr lang="en-US" sz="2200" b="1" dirty="0">
                <a:latin typeface="Arial" panose="020B0604020202020204" pitchFamily="34" charset="0"/>
                <a:cs typeface="Arial" panose="020B0604020202020204" pitchFamily="34" charset="0"/>
              </a:rPr>
              <a:t>broad river channels</a:t>
            </a:r>
            <a:r>
              <a:rPr lang="en-US" sz="2200"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short tributaries</a:t>
            </a:r>
            <a:r>
              <a:rPr lang="en-US" sz="2200" dirty="0">
                <a:latin typeface="Arial" panose="020B0604020202020204" pitchFamily="34" charset="0"/>
                <a:cs typeface="Arial" panose="020B0604020202020204" pitchFamily="34" charset="0"/>
              </a:rPr>
              <a:t>, 	interconnection of rivers and seas and having 	</a:t>
            </a:r>
            <a:r>
              <a:rPr lang="en-US" sz="2200" b="1" dirty="0">
                <a:latin typeface="Arial" panose="020B0604020202020204" pitchFamily="34" charset="0"/>
                <a:cs typeface="Arial" panose="020B0604020202020204" pitchFamily="34" charset="0"/>
              </a:rPr>
              <a:t>numerous sand bars</a:t>
            </a:r>
            <a:r>
              <a:rPr lang="en-US" sz="2200" dirty="0">
                <a:latin typeface="Arial" panose="020B0604020202020204" pitchFamily="34" charset="0"/>
                <a:cs typeface="Arial" panose="020B0604020202020204" pitchFamily="34" charset="0"/>
              </a:rPr>
              <a:t>. Among them, Shanghai's 	</a:t>
            </a:r>
            <a:r>
              <a:rPr lang="en-US" sz="2200" b="1" dirty="0" err="1">
                <a:latin typeface="Arial" panose="020B0604020202020204" pitchFamily="34" charset="0"/>
                <a:cs typeface="Arial" panose="020B0604020202020204" pitchFamily="34" charset="0"/>
              </a:rPr>
              <a:t>Chongming</a:t>
            </a:r>
            <a:r>
              <a:rPr lang="en-US" sz="2200" b="1" dirty="0">
                <a:latin typeface="Arial" panose="020B0604020202020204" pitchFamily="34" charset="0"/>
                <a:cs typeface="Arial" panose="020B0604020202020204" pitchFamily="34" charset="0"/>
              </a:rPr>
              <a:t> Island </a:t>
            </a:r>
            <a:r>
              <a:rPr lang="en-US" sz="2200" dirty="0">
                <a:latin typeface="Arial" panose="020B0604020202020204" pitchFamily="34" charset="0"/>
                <a:cs typeface="Arial" panose="020B0604020202020204" pitchFamily="34" charset="0"/>
              </a:rPr>
              <a:t>is a sand bar formed by the 	deposition of sediments of Chang Jiang.</a:t>
            </a:r>
          </a:p>
          <a:p>
            <a:pPr marL="342900" indent="-342900">
              <a:buFont typeface="Arial" panose="020B0604020202020204" pitchFamily="34" charset="0"/>
              <a:buChar char="•"/>
            </a:pPr>
            <a:endParaRPr lang="en-HK"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4722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6DC41-FD1E-430F-AD5B-1EF24453520E}"/>
              </a:ext>
            </a:extLst>
          </p:cNvPr>
          <p:cNvSpPr>
            <a:spLocks noGrp="1"/>
          </p:cNvSpPr>
          <p:nvPr>
            <p:ph type="title"/>
          </p:nvPr>
        </p:nvSpPr>
        <p:spPr>
          <a:xfrm>
            <a:off x="1124946" y="609727"/>
            <a:ext cx="6322139" cy="1359750"/>
          </a:xfrm>
        </p:spPr>
        <p:txBody>
          <a:bodyPr>
            <a:noAutofit/>
          </a:bodyPr>
          <a:lstStyle/>
          <a:p>
            <a:r>
              <a:rPr lang="en-US" altLang="zh-TW" sz="2800" b="1" u="sng" dirty="0"/>
              <a:t>The study of the landform features of the lower course &amp; estuary of </a:t>
            </a:r>
            <a:r>
              <a:rPr lang="en-US" altLang="zh-TW" sz="2800" b="1" u="sng" dirty="0" err="1"/>
              <a:t>chang</a:t>
            </a:r>
            <a:r>
              <a:rPr lang="en-US" altLang="zh-TW" sz="2800" b="1" u="sng" dirty="0"/>
              <a:t> jiang</a:t>
            </a:r>
            <a:endParaRPr lang="en-HK" sz="2800" b="1" u="sng" dirty="0"/>
          </a:p>
        </p:txBody>
      </p:sp>
      <p:sp>
        <p:nvSpPr>
          <p:cNvPr id="5" name="TextBox 5">
            <a:extLst>
              <a:ext uri="{FF2B5EF4-FFF2-40B4-BE49-F238E27FC236}">
                <a16:creationId xmlns:a16="http://schemas.microsoft.com/office/drawing/2014/main" id="{1FB6488F-B82E-4391-B7F1-9CF005A51F09}"/>
              </a:ext>
            </a:extLst>
          </p:cNvPr>
          <p:cNvSpPr txBox="1"/>
          <p:nvPr/>
        </p:nvSpPr>
        <p:spPr>
          <a:xfrm>
            <a:off x="1415563" y="2201427"/>
            <a:ext cx="5890846" cy="3477875"/>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Chang Jiang, originates from the </a:t>
            </a:r>
            <a:r>
              <a:rPr lang="en-US" sz="2200" dirty="0" err="1">
                <a:latin typeface="Arial" panose="020B0604020202020204" pitchFamily="34" charset="0"/>
                <a:cs typeface="Arial" panose="020B0604020202020204" pitchFamily="34" charset="0"/>
              </a:rPr>
              <a:t>Tanggula</a:t>
            </a:r>
            <a:r>
              <a:rPr lang="en-US" sz="2200" dirty="0">
                <a:latin typeface="Arial" panose="020B0604020202020204" pitchFamily="34" charset="0"/>
                <a:cs typeface="Arial" panose="020B0604020202020204" pitchFamily="34" charset="0"/>
              </a:rPr>
              <a:t> Mountains, is the longest river in </a:t>
            </a:r>
            <a:r>
              <a:rPr lang="en-US" sz="2200" dirty="0" smtClean="0">
                <a:latin typeface="Arial" panose="020B0604020202020204" pitchFamily="34" charset="0"/>
                <a:cs typeface="Arial" panose="020B0604020202020204" pitchFamily="34" charset="0"/>
              </a:rPr>
              <a:t>our country. </a:t>
            </a:r>
            <a:r>
              <a:rPr lang="en-US" sz="2200" dirty="0">
                <a:latin typeface="Arial" panose="020B0604020202020204" pitchFamily="34" charset="0"/>
                <a:cs typeface="Arial" panose="020B0604020202020204" pitchFamily="34" charset="0"/>
              </a:rPr>
              <a:t>It gathers more than 700 large and small rivers along the way and flows into the East China Sea at Shanghai.</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Therefore, the area around Shanghai and Suzhou is a region for studying the landform features of the lower course and estuary of Chang Jiang (Figure 4).</a:t>
            </a:r>
          </a:p>
          <a:p>
            <a:pPr marL="342900" indent="-342900">
              <a:buFont typeface="Arial" panose="020B0604020202020204" pitchFamily="34" charset="0"/>
              <a:buChar char="•"/>
            </a:pPr>
            <a:endParaRPr lang="en-HK"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721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ap&#10;&#10;Description automatically generated">
            <a:extLst>
              <a:ext uri="{FF2B5EF4-FFF2-40B4-BE49-F238E27FC236}">
                <a16:creationId xmlns:a16="http://schemas.microsoft.com/office/drawing/2014/main" id="{39F9E38D-01EF-47BA-ABC9-0353D679B942}"/>
              </a:ext>
            </a:extLst>
          </p:cNvPr>
          <p:cNvPicPr>
            <a:picLocks noChangeAspect="1"/>
          </p:cNvPicPr>
          <p:nvPr/>
        </p:nvPicPr>
        <p:blipFill rotWithShape="1">
          <a:blip r:embed="rId2">
            <a:extLst>
              <a:ext uri="{28A0092B-C50C-407E-A947-70E740481C1C}">
                <a14:useLocalDpi xmlns:a14="http://schemas.microsoft.com/office/drawing/2010/main" val="0"/>
              </a:ext>
            </a:extLst>
          </a:blip>
          <a:srcRect l="1974" t="11684" r="1974" b="17526"/>
          <a:stretch/>
        </p:blipFill>
        <p:spPr>
          <a:xfrm>
            <a:off x="1763588" y="0"/>
            <a:ext cx="5880771" cy="6130762"/>
          </a:xfrm>
          <a:prstGeom prst="rect">
            <a:avLst/>
          </a:prstGeom>
        </p:spPr>
      </p:pic>
      <p:sp>
        <p:nvSpPr>
          <p:cNvPr id="4" name="Rectangle: Rounded Corners 3">
            <a:extLst>
              <a:ext uri="{FF2B5EF4-FFF2-40B4-BE49-F238E27FC236}">
                <a16:creationId xmlns:a16="http://schemas.microsoft.com/office/drawing/2014/main" id="{63F55526-F798-4185-BC43-16B50B0030B3}"/>
              </a:ext>
            </a:extLst>
          </p:cNvPr>
          <p:cNvSpPr/>
          <p:nvPr/>
        </p:nvSpPr>
        <p:spPr>
          <a:xfrm>
            <a:off x="2102177" y="395926"/>
            <a:ext cx="5156459" cy="4883733"/>
          </a:xfrm>
          <a:prstGeom prst="roundRect">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ln>
                <a:solidFill>
                  <a:schemeClr val="accent3"/>
                </a:solidFill>
              </a:ln>
              <a:noFill/>
            </a:endParaRPr>
          </a:p>
        </p:txBody>
      </p:sp>
      <p:sp>
        <p:nvSpPr>
          <p:cNvPr id="5" name="圓角矩形圖說文字 2">
            <a:extLst>
              <a:ext uri="{FF2B5EF4-FFF2-40B4-BE49-F238E27FC236}">
                <a16:creationId xmlns:a16="http://schemas.microsoft.com/office/drawing/2014/main" id="{70C18F5F-9539-4C4A-818A-9CBBE3E728AB}"/>
              </a:ext>
            </a:extLst>
          </p:cNvPr>
          <p:cNvSpPr/>
          <p:nvPr/>
        </p:nvSpPr>
        <p:spPr>
          <a:xfrm>
            <a:off x="103694" y="1677971"/>
            <a:ext cx="1490211" cy="1136579"/>
          </a:xfrm>
          <a:prstGeom prst="wedgeRoundRectCallout">
            <a:avLst>
              <a:gd name="adj1" fmla="val 82146"/>
              <a:gd name="adj2" fmla="val 2935"/>
              <a:gd name="adj3" fmla="val 16667"/>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A </a:t>
            </a:r>
            <a:r>
              <a:rPr lang="en-HK" altLang="zh-TW" dirty="0">
                <a:solidFill>
                  <a:schemeClr val="tx1"/>
                </a:solidFill>
              </a:rPr>
              <a:t>part</a:t>
            </a:r>
            <a:r>
              <a:rPr lang="zh-TW" altLang="en-US" dirty="0">
                <a:solidFill>
                  <a:schemeClr val="tx1"/>
                </a:solidFill>
              </a:rPr>
              <a:t> </a:t>
            </a:r>
            <a:r>
              <a:rPr lang="en-HK" altLang="zh-TW" dirty="0">
                <a:solidFill>
                  <a:schemeClr val="tx1"/>
                </a:solidFill>
              </a:rPr>
              <a:t>of</a:t>
            </a:r>
            <a:r>
              <a:rPr lang="zh-TW" altLang="en-US" dirty="0">
                <a:solidFill>
                  <a:schemeClr val="tx1"/>
                </a:solidFill>
              </a:rPr>
              <a:t> </a:t>
            </a:r>
            <a:r>
              <a:rPr lang="en-US" altLang="zh-HK" dirty="0">
                <a:solidFill>
                  <a:schemeClr val="tx1"/>
                </a:solidFill>
              </a:rPr>
              <a:t>the Chang Jiang Delta</a:t>
            </a:r>
            <a:endParaRPr lang="zh-HK" altLang="en-US" dirty="0">
              <a:solidFill>
                <a:schemeClr val="tx1"/>
              </a:solidFill>
            </a:endParaRPr>
          </a:p>
        </p:txBody>
      </p:sp>
      <p:sp>
        <p:nvSpPr>
          <p:cNvPr id="6" name="圓角矩形圖說文字 5">
            <a:extLst>
              <a:ext uri="{FF2B5EF4-FFF2-40B4-BE49-F238E27FC236}">
                <a16:creationId xmlns:a16="http://schemas.microsoft.com/office/drawing/2014/main" id="{6C2B48EF-1E60-4C60-9AE7-26C01E5BDA68}"/>
              </a:ext>
            </a:extLst>
          </p:cNvPr>
          <p:cNvSpPr/>
          <p:nvPr/>
        </p:nvSpPr>
        <p:spPr>
          <a:xfrm>
            <a:off x="395742" y="5891752"/>
            <a:ext cx="8616462" cy="966247"/>
          </a:xfrm>
          <a:prstGeom prst="wedgeRoundRectCallout">
            <a:avLst>
              <a:gd name="adj1" fmla="val -17897"/>
              <a:gd name="adj2" fmla="val -685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t>Figure 4  The distribution of major fluvial landform features of the lower course &amp; estuary of </a:t>
            </a:r>
            <a:r>
              <a:rPr lang="en-US" altLang="zh-TW" sz="2800" dirty="0">
                <a:solidFill>
                  <a:schemeClr val="bg1"/>
                </a:solidFill>
              </a:rPr>
              <a:t>Chang Jiang</a:t>
            </a:r>
            <a:endParaRPr lang="zh-HK" altLang="en-US" sz="2800" dirty="0">
              <a:solidFill>
                <a:schemeClr val="bg1"/>
              </a:solidFill>
            </a:endParaRPr>
          </a:p>
        </p:txBody>
      </p:sp>
      <p:sp>
        <p:nvSpPr>
          <p:cNvPr id="7" name="圓角矩形圖說文字 3">
            <a:extLst>
              <a:ext uri="{FF2B5EF4-FFF2-40B4-BE49-F238E27FC236}">
                <a16:creationId xmlns:a16="http://schemas.microsoft.com/office/drawing/2014/main" id="{005ED614-303B-4F3D-83FE-C1DD395AC043}"/>
              </a:ext>
            </a:extLst>
          </p:cNvPr>
          <p:cNvSpPr/>
          <p:nvPr/>
        </p:nvSpPr>
        <p:spPr>
          <a:xfrm>
            <a:off x="1214580" y="3655581"/>
            <a:ext cx="1341567" cy="566834"/>
          </a:xfrm>
          <a:prstGeom prst="wedgeRoundRectCallout">
            <a:avLst>
              <a:gd name="adj1" fmla="val 82779"/>
              <a:gd name="adj2" fmla="val -1493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err="1"/>
              <a:t>Taihu</a:t>
            </a:r>
            <a:r>
              <a:rPr lang="en-US" altLang="zh-TW" dirty="0"/>
              <a:t> Lake, Suzhou</a:t>
            </a:r>
            <a:endParaRPr lang="zh-HK" altLang="en-US" dirty="0"/>
          </a:p>
        </p:txBody>
      </p:sp>
      <p:sp>
        <p:nvSpPr>
          <p:cNvPr id="8" name="圓角矩形圖說文字 7">
            <a:extLst>
              <a:ext uri="{FF2B5EF4-FFF2-40B4-BE49-F238E27FC236}">
                <a16:creationId xmlns:a16="http://schemas.microsoft.com/office/drawing/2014/main" id="{326BE726-FE38-42B6-8D85-463F1FDDB5B8}"/>
              </a:ext>
            </a:extLst>
          </p:cNvPr>
          <p:cNvSpPr/>
          <p:nvPr/>
        </p:nvSpPr>
        <p:spPr>
          <a:xfrm>
            <a:off x="3912578" y="190626"/>
            <a:ext cx="2602522" cy="554741"/>
          </a:xfrm>
          <a:prstGeom prst="wedgeRoundRectCallout">
            <a:avLst>
              <a:gd name="adj1" fmla="val -85"/>
              <a:gd name="adj2" fmla="val 2182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Lower course &amp; estuary of </a:t>
            </a:r>
            <a:r>
              <a:rPr lang="en-US" altLang="zh-TW" dirty="0">
                <a:solidFill>
                  <a:schemeClr val="bg1"/>
                </a:solidFill>
              </a:rPr>
              <a:t>Chang Jiang</a:t>
            </a:r>
            <a:endParaRPr lang="zh-HK" altLang="en-US" sz="2100" b="1" dirty="0">
              <a:solidFill>
                <a:schemeClr val="bg1"/>
              </a:solidFill>
            </a:endParaRPr>
          </a:p>
        </p:txBody>
      </p:sp>
      <p:sp>
        <p:nvSpPr>
          <p:cNvPr id="9" name="圓角矩形圖說文字 4">
            <a:extLst>
              <a:ext uri="{FF2B5EF4-FFF2-40B4-BE49-F238E27FC236}">
                <a16:creationId xmlns:a16="http://schemas.microsoft.com/office/drawing/2014/main" id="{D3FD296B-069A-4E88-A708-B088B9363A50}"/>
              </a:ext>
            </a:extLst>
          </p:cNvPr>
          <p:cNvSpPr/>
          <p:nvPr/>
        </p:nvSpPr>
        <p:spPr>
          <a:xfrm>
            <a:off x="6827228" y="1121367"/>
            <a:ext cx="1763486" cy="566834"/>
          </a:xfrm>
          <a:prstGeom prst="wedgeRoundRectCallout">
            <a:avLst>
              <a:gd name="adj1" fmla="val -96627"/>
              <a:gd name="adj2" fmla="val 933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err="1"/>
              <a:t>Chongming</a:t>
            </a:r>
            <a:r>
              <a:rPr lang="en-US" altLang="zh-TW" dirty="0"/>
              <a:t> Island, Shanghai</a:t>
            </a:r>
            <a:endParaRPr lang="zh-HK" altLang="en-US" sz="2100" b="1" dirty="0"/>
          </a:p>
        </p:txBody>
      </p:sp>
      <p:sp>
        <p:nvSpPr>
          <p:cNvPr id="10" name="圓角矩形圖說文字 7">
            <a:extLst>
              <a:ext uri="{FF2B5EF4-FFF2-40B4-BE49-F238E27FC236}">
                <a16:creationId xmlns:a16="http://schemas.microsoft.com/office/drawing/2014/main" id="{68B703D7-C4C4-41B0-97F4-D43B5238884B}"/>
              </a:ext>
            </a:extLst>
          </p:cNvPr>
          <p:cNvSpPr/>
          <p:nvPr/>
        </p:nvSpPr>
        <p:spPr>
          <a:xfrm>
            <a:off x="7091984" y="2016877"/>
            <a:ext cx="1233973" cy="566834"/>
          </a:xfrm>
          <a:prstGeom prst="wedgeRoundRectCallout">
            <a:avLst>
              <a:gd name="adj1" fmla="val -74750"/>
              <a:gd name="adj2" fmla="val 8101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err="1"/>
              <a:t>Hengsha</a:t>
            </a:r>
            <a:r>
              <a:rPr lang="en-US" altLang="zh-TW" dirty="0"/>
              <a:t> Island</a:t>
            </a:r>
            <a:endParaRPr lang="zh-HK" altLang="en-US" sz="2100" b="1" dirty="0"/>
          </a:p>
        </p:txBody>
      </p:sp>
      <p:sp>
        <p:nvSpPr>
          <p:cNvPr id="11" name="圓角矩形圖說文字 5">
            <a:extLst>
              <a:ext uri="{FF2B5EF4-FFF2-40B4-BE49-F238E27FC236}">
                <a16:creationId xmlns:a16="http://schemas.microsoft.com/office/drawing/2014/main" id="{DCE9C768-2A5B-4DA2-92A8-8CCA032738AA}"/>
              </a:ext>
            </a:extLst>
          </p:cNvPr>
          <p:cNvSpPr/>
          <p:nvPr/>
        </p:nvSpPr>
        <p:spPr>
          <a:xfrm>
            <a:off x="7380412" y="2846757"/>
            <a:ext cx="1244511" cy="378836"/>
          </a:xfrm>
          <a:prstGeom prst="wedgeRoundRectCallout">
            <a:avLst>
              <a:gd name="adj1" fmla="val -78374"/>
              <a:gd name="adj2" fmla="val 891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err="1"/>
              <a:t>Jiuduansha</a:t>
            </a:r>
            <a:endParaRPr lang="zh-HK" altLang="en-US" sz="2100" b="1" dirty="0"/>
          </a:p>
        </p:txBody>
      </p:sp>
      <p:sp>
        <p:nvSpPr>
          <p:cNvPr id="12" name="圓角矩形圖說文字 6">
            <a:extLst>
              <a:ext uri="{FF2B5EF4-FFF2-40B4-BE49-F238E27FC236}">
                <a16:creationId xmlns:a16="http://schemas.microsoft.com/office/drawing/2014/main" id="{2493E6A0-848C-483D-9FA4-667A0699064B}"/>
              </a:ext>
            </a:extLst>
          </p:cNvPr>
          <p:cNvSpPr/>
          <p:nvPr/>
        </p:nvSpPr>
        <p:spPr>
          <a:xfrm>
            <a:off x="5957557" y="4053408"/>
            <a:ext cx="1422855" cy="566834"/>
          </a:xfrm>
          <a:prstGeom prst="wedgeRoundRectCallout">
            <a:avLst>
              <a:gd name="adj1" fmla="val -12093"/>
              <a:gd name="adj2" fmla="val -30522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err="1"/>
              <a:t>Changxing</a:t>
            </a:r>
            <a:r>
              <a:rPr lang="en-US" altLang="zh-TW" dirty="0"/>
              <a:t> Island</a:t>
            </a:r>
            <a:endParaRPr lang="zh-HK" altLang="en-US" dirty="0"/>
          </a:p>
        </p:txBody>
      </p:sp>
      <p:sp>
        <p:nvSpPr>
          <p:cNvPr id="13" name="文字方塊 13">
            <a:extLst>
              <a:ext uri="{FF2B5EF4-FFF2-40B4-BE49-F238E27FC236}">
                <a16:creationId xmlns:a16="http://schemas.microsoft.com/office/drawing/2014/main" id="{E5DC9E2D-F48C-453E-983C-497BEB28C913}"/>
              </a:ext>
            </a:extLst>
          </p:cNvPr>
          <p:cNvSpPr txBox="1"/>
          <p:nvPr/>
        </p:nvSpPr>
        <p:spPr>
          <a:xfrm>
            <a:off x="4314201" y="2227683"/>
            <a:ext cx="1087358" cy="523220"/>
          </a:xfrm>
          <a:prstGeom prst="rect">
            <a:avLst/>
          </a:prstGeom>
          <a:noFill/>
        </p:spPr>
        <p:txBody>
          <a:bodyPr wrap="square" rtlCol="0">
            <a:spAutoFit/>
          </a:bodyPr>
          <a:lstStyle/>
          <a:p>
            <a:r>
              <a:rPr lang="en-US" altLang="zh-HK" sz="1000" dirty="0"/>
              <a:t> </a:t>
            </a:r>
            <a:r>
              <a:rPr lang="en-US" altLang="zh-HK" sz="1400" b="1" dirty="0" err="1"/>
              <a:t>Yangcheng</a:t>
            </a:r>
            <a:r>
              <a:rPr lang="en-US" altLang="zh-HK" sz="1400" b="1" dirty="0"/>
              <a:t> Lake</a:t>
            </a:r>
            <a:endParaRPr lang="zh-HK" altLang="en-US" sz="1400" b="1" dirty="0"/>
          </a:p>
        </p:txBody>
      </p:sp>
      <p:sp>
        <p:nvSpPr>
          <p:cNvPr id="14" name="文字方塊 1">
            <a:extLst>
              <a:ext uri="{FF2B5EF4-FFF2-40B4-BE49-F238E27FC236}">
                <a16:creationId xmlns:a16="http://schemas.microsoft.com/office/drawing/2014/main" id="{091587AF-0BAF-4E8B-B03F-CA70854724DE}"/>
              </a:ext>
            </a:extLst>
          </p:cNvPr>
          <p:cNvSpPr txBox="1"/>
          <p:nvPr/>
        </p:nvSpPr>
        <p:spPr>
          <a:xfrm>
            <a:off x="4680406" y="3044804"/>
            <a:ext cx="976808" cy="523220"/>
          </a:xfrm>
          <a:prstGeom prst="rect">
            <a:avLst/>
          </a:prstGeom>
          <a:noFill/>
        </p:spPr>
        <p:txBody>
          <a:bodyPr wrap="square" rtlCol="0">
            <a:spAutoFit/>
          </a:bodyPr>
          <a:lstStyle/>
          <a:p>
            <a:r>
              <a:rPr lang="en-US" altLang="zh-HK" sz="1400" b="1" dirty="0" err="1"/>
              <a:t>Dianshan</a:t>
            </a:r>
            <a:r>
              <a:rPr lang="en-US" altLang="zh-HK" sz="1400" b="1" dirty="0"/>
              <a:t> Lake</a:t>
            </a:r>
            <a:endParaRPr lang="zh-HK" altLang="en-US" sz="1400" b="1" dirty="0"/>
          </a:p>
        </p:txBody>
      </p:sp>
    </p:spTree>
    <p:extLst>
      <p:ext uri="{BB962C8B-B14F-4D97-AF65-F5344CB8AC3E}">
        <p14:creationId xmlns:p14="http://schemas.microsoft.com/office/powerpoint/2010/main" val="984768051"/>
      </p:ext>
    </p:extLst>
  </p:cSld>
  <p:clrMapOvr>
    <a:masterClrMapping/>
  </p:clrMapOvr>
</p:sld>
</file>

<file path=ppt/theme/theme1.xml><?xml version="1.0" encoding="utf-8"?>
<a:theme xmlns:a="http://schemas.openxmlformats.org/drawingml/2006/main" name="小水滴">
  <a:themeElements>
    <a:clrScheme name="小水滴">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小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小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TM04033925[[fn=小水滴]]</Template>
  <TotalTime>1660</TotalTime>
  <Words>2249</Words>
  <Application>Microsoft Office PowerPoint</Application>
  <PresentationFormat>如螢幕大小 (4:3)</PresentationFormat>
  <Paragraphs>179</Paragraphs>
  <Slides>27</Slides>
  <Notes>0</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27</vt:i4>
      </vt:variant>
    </vt:vector>
  </HeadingPairs>
  <TitlesOfParts>
    <vt:vector size="39" baseType="lpstr">
      <vt:lpstr>微軟正黑體</vt:lpstr>
      <vt:lpstr>PMingLiU</vt:lpstr>
      <vt:lpstr>PMingLiU</vt:lpstr>
      <vt:lpstr>Arial</vt:lpstr>
      <vt:lpstr>Arial Narrow</vt:lpstr>
      <vt:lpstr>Calibri</vt:lpstr>
      <vt:lpstr>Century Gothic</vt:lpstr>
      <vt:lpstr>Times New Roman</vt:lpstr>
      <vt:lpstr>Tw Cen MT</vt:lpstr>
      <vt:lpstr>Verdana</vt:lpstr>
      <vt:lpstr>Wingdings 3</vt:lpstr>
      <vt:lpstr>小水滴</vt:lpstr>
      <vt:lpstr>PowerPoint 簡報</vt:lpstr>
      <vt:lpstr>The “most” of chang Jiang</vt:lpstr>
      <vt:lpstr>PowerPoint 簡報</vt:lpstr>
      <vt:lpstr>PowerPoint 簡報</vt:lpstr>
      <vt:lpstr>The upper, middle &amp; lower courses of chang jiang</vt:lpstr>
      <vt:lpstr>PowerPoint 簡報</vt:lpstr>
      <vt:lpstr>PowerPoint 簡報</vt:lpstr>
      <vt:lpstr>The study of the landform features of the lower course &amp; estuary of chang jiang</vt:lpstr>
      <vt:lpstr>PowerPoint 簡報</vt:lpstr>
      <vt:lpstr>1) The formation of taihu lake: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3. The formation of chongming island</vt:lpstr>
      <vt:lpstr>PowerPoint 簡報</vt:lpstr>
      <vt:lpstr>PowerPoint 簡報</vt:lpstr>
      <vt:lpstr>PowerPoint 簡報</vt:lpstr>
      <vt:lpstr>PowerPoint 簡報</vt:lpstr>
      <vt:lpstr>PowerPoint 簡報</vt:lpstr>
      <vt:lpstr>PowerPoint 簡報</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中國地理  簡報系列 (4) – 中國的河流</dc:title>
  <dc:creator>Jenny Yau</dc:creator>
  <cp:lastModifiedBy>WU, Shuk-ting Connie</cp:lastModifiedBy>
  <cp:revision>465</cp:revision>
  <cp:lastPrinted>2020-05-07T09:31:08Z</cp:lastPrinted>
  <dcterms:created xsi:type="dcterms:W3CDTF">2020-04-21T10:19:48Z</dcterms:created>
  <dcterms:modified xsi:type="dcterms:W3CDTF">2022-10-19T07:18:53Z</dcterms:modified>
</cp:coreProperties>
</file>